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5" r:id="rId8"/>
    <p:sldId id="266" r:id="rId9"/>
    <p:sldId id="267" r:id="rId10"/>
    <p:sldId id="268" r:id="rId11"/>
    <p:sldId id="269"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5" autoAdjust="0"/>
    <p:restoredTop sz="86392" autoAdjust="0"/>
  </p:normalViewPr>
  <p:slideViewPr>
    <p:cSldViewPr>
      <p:cViewPr>
        <p:scale>
          <a:sx n="80" d="100"/>
          <a:sy n="80" d="100"/>
        </p:scale>
        <p:origin x="312" y="-60"/>
      </p:cViewPr>
      <p:guideLst>
        <p:guide orient="horz" pos="2160"/>
        <p:guide pos="2880"/>
      </p:guideLst>
    </p:cSldViewPr>
  </p:slideViewPr>
  <p:outlineViewPr>
    <p:cViewPr>
      <p:scale>
        <a:sx n="33" d="100"/>
        <a:sy n="33" d="100"/>
      </p:scale>
      <p:origin x="0" y="205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8B3E41-4995-4957-976B-0D2CD49BC6B6}" type="datetimeFigureOut">
              <a:rPr lang="it-IT" smtClean="0"/>
              <a:pPr/>
              <a:t>25/03/2015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1510C6-56E5-4073-AF6C-8418F69CA43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B3E41-4995-4957-976B-0D2CD49BC6B6}" type="datetimeFigureOut">
              <a:rPr lang="it-IT" smtClean="0"/>
              <a:pPr/>
              <a:t>25/03/2015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510C6-56E5-4073-AF6C-8418F69CA43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media/media1.mp3"/><Relationship Id="rId5" Type="http://schemas.openxmlformats.org/officeDocument/2006/relationships/image" Target="../media/image3.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1.xml"/><Relationship Id="rId7" Type="http://schemas.openxmlformats.org/officeDocument/2006/relationships/slide" Target="slide6.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9.xml"/><Relationship Id="rId10" Type="http://schemas.openxmlformats.org/officeDocument/2006/relationships/slide" Target="slide4.xml"/><Relationship Id="rId4" Type="http://schemas.openxmlformats.org/officeDocument/2006/relationships/slide" Target="slide10.xml"/><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shop.comics.it/images/product/eneidelibus.jpg"/>
          <p:cNvPicPr>
            <a:picLocks noChangeAspect="1" noChangeArrowheads="1"/>
          </p:cNvPicPr>
          <p:nvPr/>
        </p:nvPicPr>
        <p:blipFill>
          <a:blip r:embed="rId3" cstate="print"/>
          <a:srcRect/>
          <a:stretch>
            <a:fillRect/>
          </a:stretch>
        </p:blipFill>
        <p:spPr bwMode="auto">
          <a:xfrm>
            <a:off x="1907704" y="-42814"/>
            <a:ext cx="5328592" cy="6900814"/>
          </a:xfrm>
          <a:prstGeom prst="rect">
            <a:avLst/>
          </a:prstGeom>
          <a:noFill/>
        </p:spPr>
      </p:pic>
      <p:sp>
        <p:nvSpPr>
          <p:cNvPr id="3" name="Sottotitolo 2"/>
          <p:cNvSpPr>
            <a:spLocks noGrp="1"/>
          </p:cNvSpPr>
          <p:nvPr>
            <p:ph type="subTitle" idx="1"/>
          </p:nvPr>
        </p:nvSpPr>
        <p:spPr>
          <a:xfrm>
            <a:off x="6228184" y="5877272"/>
            <a:ext cx="4136504" cy="769640"/>
          </a:xfrm>
        </p:spPr>
        <p:txBody>
          <a:bodyPr>
            <a:noAutofit/>
          </a:bodyPr>
          <a:lstStyle/>
          <a:p>
            <a:r>
              <a:rPr lang="it-IT" sz="1200" dirty="0" smtClean="0">
                <a:solidFill>
                  <a:srgbClr val="FF0000"/>
                </a:solidFill>
              </a:rPr>
              <a:t>LUCA ZUARO</a:t>
            </a:r>
          </a:p>
          <a:p>
            <a:r>
              <a:rPr lang="it-IT" sz="1200" dirty="0" smtClean="0">
                <a:solidFill>
                  <a:srgbClr val="FF0000"/>
                </a:solidFill>
              </a:rPr>
              <a:t>FRANCESCO MASTROFINI </a:t>
            </a:r>
          </a:p>
          <a:p>
            <a:r>
              <a:rPr lang="it-IT" sz="1200" dirty="0" smtClean="0">
                <a:solidFill>
                  <a:srgbClr val="FF0000"/>
                </a:solidFill>
              </a:rPr>
              <a:t>RICCARDO CAVA</a:t>
            </a:r>
          </a:p>
          <a:p>
            <a:r>
              <a:rPr lang="it-IT" sz="1200" dirty="0" smtClean="0">
                <a:solidFill>
                  <a:srgbClr val="FF0000"/>
                </a:solidFill>
              </a:rPr>
              <a:t>1^G</a:t>
            </a:r>
            <a:endParaRPr lang="it-IT" sz="1200" dirty="0">
              <a:solidFill>
                <a:srgbClr val="FF0000"/>
              </a:solidFill>
            </a:endParaRPr>
          </a:p>
        </p:txBody>
      </p:sp>
      <p:sp>
        <p:nvSpPr>
          <p:cNvPr id="6" name="Rettangolo 5"/>
          <p:cNvSpPr/>
          <p:nvPr/>
        </p:nvSpPr>
        <p:spPr>
          <a:xfrm>
            <a:off x="3131840" y="2924944"/>
            <a:ext cx="2694970" cy="923330"/>
          </a:xfrm>
          <a:prstGeom prst="rect">
            <a:avLst/>
          </a:prstGeom>
          <a:noFill/>
        </p:spPr>
        <p:txBody>
          <a:bodyPr wrap="none" lIns="91440" tIns="45720" rIns="91440" bIns="45720">
            <a:spAutoFit/>
          </a:bodyPr>
          <a:lstStyle/>
          <a:p>
            <a:pPr algn="ctr"/>
            <a:r>
              <a:rPr lang="it-IT"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LIBRI 1-4</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Ludovico Einaudi - Nuvole Bianche.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244408" y="6093296"/>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11960" y="836712"/>
            <a:ext cx="4932040" cy="5832648"/>
          </a:xfrm>
        </p:spPr>
        <p:txBody>
          <a:bodyPr>
            <a:noAutofit/>
          </a:bodyPr>
          <a:lstStyle/>
          <a:p>
            <a:pPr marL="0" indent="0">
              <a:buNone/>
            </a:pPr>
            <a:r>
              <a:rPr lang="it-IT" sz="1050" dirty="0"/>
              <a:t>L’eroe trova scampo ad </a:t>
            </a:r>
            <a:r>
              <a:rPr lang="it-IT" sz="1050" dirty="0" err="1"/>
              <a:t>Antandro</a:t>
            </a:r>
            <a:r>
              <a:rPr lang="it-IT" sz="1050" dirty="0"/>
              <a:t>, ai piedi del monte Ida, dove si sono rifugiati altri Troiani. Qui, durante l’inverno, fa costruire una flotta di venti navi sulle quali, al principio della primavera, s’imbarcano tutti i profughi di Troia. Hanno inizio così le lunghe peregrinazioni alla ricerca di una nuova patria. Dapprima i Troiani approdano in Tracia, terra amica di Troia, dove, mentre Enea s’accinge a fondare una città, da chiamarsi </a:t>
            </a:r>
            <a:r>
              <a:rPr lang="it-IT" sz="1050" dirty="0" err="1"/>
              <a:t>Eneade</a:t>
            </a:r>
            <a:r>
              <a:rPr lang="it-IT" sz="1050" dirty="0"/>
              <a:t>, si verifica un fatto raccapricciante: dai rami di un mirto sgorga del sangue ed esce una voce lamentosa. E’ Polidoro, l’ultimo figlio di Priamo, che il padre aveva mandato presso </a:t>
            </a:r>
            <a:r>
              <a:rPr lang="it-IT" sz="1050" dirty="0" err="1"/>
              <a:t>Polinestore</a:t>
            </a:r>
            <a:r>
              <a:rPr lang="it-IT" sz="1050" dirty="0"/>
              <a:t>, re di Tracia, per sottrarlo alla guerra. Ma il re, vista la cattiva sorte toccata a Troia, lo aveva ucciso per impadronirsi delle sue ricchezze. Ed ora Polidoro, trasformato in arbusto, esorta Enea a lasciare quella terra maledetta. Data solenne sepoltura a Polidoro, i Troiani riprendono il mare dirigendosi verso Delo, l’isola sacra ad Apollo. Sono accolti benevolmente dal re </a:t>
            </a:r>
            <a:r>
              <a:rPr lang="it-IT" sz="1050" dirty="0" err="1"/>
              <a:t>Anio</a:t>
            </a:r>
            <a:r>
              <a:rPr lang="it-IT" sz="1050" dirty="0"/>
              <a:t>, vecchio amico di Anchise, e si recano ad interrogare l’oracolo del dio, il quale li ammonisce a “cercare l’antica Madre”. Seguendo il consiglio di Anchise, i profughi si recano a Creta, da cui era partito </a:t>
            </a:r>
            <a:r>
              <a:rPr lang="it-IT" sz="1050" dirty="0" err="1"/>
              <a:t>Tèucro</a:t>
            </a:r>
            <a:r>
              <a:rPr lang="it-IT" sz="1050" dirty="0"/>
              <a:t>, progenitore dei Troiani. Subito si mettono al lavoro per fondare una nuova città da chiamarsi </a:t>
            </a:r>
            <a:r>
              <a:rPr lang="it-IT" sz="1050" dirty="0" err="1"/>
              <a:t>Pergamèa</a:t>
            </a:r>
            <a:r>
              <a:rPr lang="it-IT" sz="1050" dirty="0"/>
              <a:t>, quando scoppia una terribile pestilenza che danneggia uomini, animali e </a:t>
            </a:r>
            <a:r>
              <a:rPr lang="it-IT" sz="1050" dirty="0" err="1"/>
              <a:t>mèssi</a:t>
            </a:r>
            <a:r>
              <a:rPr lang="it-IT" sz="1050" dirty="0"/>
              <a:t>. Convinti d’avere sbagliato, gli esuli decidono di abbandonare anche quel luogo. </a:t>
            </a:r>
            <a:r>
              <a:rPr lang="it-IT" sz="1050" dirty="0" smtClean="0"/>
              <a:t>Durante </a:t>
            </a:r>
            <a:r>
              <a:rPr lang="it-IT" sz="1050" dirty="0"/>
              <a:t>la notte, i Penati appaiono in sogno ad Enea e gli additano l’Italia come la terra degli avi: l’Italia, donde venne il progenitore Dardano. Ripresa la navigazione, una furiosa tempesta sospinge i Troiani alle </a:t>
            </a:r>
            <a:r>
              <a:rPr lang="it-IT" sz="1050" dirty="0" err="1"/>
              <a:t>Stròfadi</a:t>
            </a:r>
            <a:r>
              <a:rPr lang="it-IT" sz="1050" dirty="0"/>
              <a:t>, le isole delle Arpie, creature dal volto di donna e dal corpo di uccello. Le quali, insozzando le mense, impediscono loro di magiare, mentre una di esse, </a:t>
            </a:r>
            <a:r>
              <a:rPr lang="it-IT" sz="1050" dirty="0" err="1"/>
              <a:t>Celeno</a:t>
            </a:r>
            <a:r>
              <a:rPr lang="it-IT" sz="1050" dirty="0"/>
              <a:t>, li atterrisce con funesti presagi. Fuggono di là e, risalendo il mar Ionio, sbarcano sul lido di Azio, dove celebrano giuochi e compiono sacrifici in onore di Apollo. Quindi, rimessisi in mare, giungono a </a:t>
            </a:r>
            <a:r>
              <a:rPr lang="it-IT" sz="1050" dirty="0" err="1"/>
              <a:t>Burtroto</a:t>
            </a:r>
            <a:r>
              <a:rPr lang="it-IT" sz="1050" dirty="0"/>
              <a:t>, nell’Epiro, dove regna Eleno, figlio di Priamo, che ha sposato Andromaca, la vedova di Ettore. Essendo indovino, Eleno predice ad Enea le sue future peregrinazioni prima di giungere alla terra promessa dal Fato. Lo istruisce sul percorso da seguire e gli indica i segni per riconoscere il luogo dove dovrà fermarsi e fondare la città. Dopo uno scambio di preziosi doni, i Troiani sono nuovamente in mare e, al mattino seguente, vedono profilarsi all’orizzonte le coste dell’Italia. Prima Acate, e poi tutti gli altri la salutano con un grido di gioia: “</a:t>
            </a:r>
            <a:r>
              <a:rPr lang="it-IT" sz="1050" dirty="0" err="1"/>
              <a:t>Italia!Italia</a:t>
            </a:r>
            <a:r>
              <a:rPr lang="it-IT" sz="1050" dirty="0"/>
              <a:t>!”. Per evitare gli scogli di Scilla e Cariddi, girano attorno alla Sicilia, approdando ai piedi dell’Etna, nel paese dei Ciclopi dove raccolgono Achemenide, un greco dimenticato a terra da Ulisse. Avvertiti del pericolo cui possono andare incontro, i Troiani hanno appena il tempo di fuggire, che Poliremo urlando si spinge nel mare per inseguirli. Sbarcano quindi a </a:t>
            </a:r>
            <a:r>
              <a:rPr lang="it-IT" sz="1050" dirty="0" err="1"/>
              <a:t>Drepano</a:t>
            </a:r>
            <a:r>
              <a:rPr lang="it-IT" sz="1050" dirty="0"/>
              <a:t>, l’odierna Trapani e là il vecchio Anchise muore. Salpano di nuovo, ma una violenta tempesta li sbatte sulle coste dell’Africa. E qui finisce il racconto di Enea.</a:t>
            </a:r>
            <a:br>
              <a:rPr lang="it-IT" sz="1050" dirty="0"/>
            </a:br>
            <a:endParaRPr lang="it-IT" sz="1050" dirty="0"/>
          </a:p>
        </p:txBody>
      </p:sp>
      <p:sp>
        <p:nvSpPr>
          <p:cNvPr id="4" name="Rettangolo 3"/>
          <p:cNvSpPr/>
          <p:nvPr/>
        </p:nvSpPr>
        <p:spPr>
          <a:xfrm>
            <a:off x="3023471" y="0"/>
            <a:ext cx="2611292" cy="923330"/>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LIBRO III</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122" name="Picture 2" descr="Pannello raffigurante Enea  che sacrifica ai Penat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836712"/>
            <a:ext cx="4176464" cy="6021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4569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63888" y="923330"/>
            <a:ext cx="5580112" cy="5934670"/>
          </a:xfrm>
        </p:spPr>
        <p:txBody>
          <a:bodyPr>
            <a:normAutofit fontScale="25000" lnSpcReduction="20000"/>
          </a:bodyPr>
          <a:lstStyle/>
          <a:p>
            <a:pPr marL="0" indent="0">
              <a:buNone/>
            </a:pPr>
            <a:r>
              <a:rPr lang="it-IT" sz="4400" dirty="0" err="1"/>
              <a:t>Didone</a:t>
            </a:r>
            <a:r>
              <a:rPr lang="it-IT" sz="4400" dirty="0"/>
              <a:t>, ormai innamorata di Enea, trascorre la notte pensando a lui, senza mai trovar riposo. Al mattino si confida con la sorella Anna, che la incoraggia ad assecondare il nuovo sentimento, anche per i vantaggi che deriverebbero al regno dall’unione dei Cartaginesi con i Troiani. </a:t>
            </a:r>
            <a:br>
              <a:rPr lang="it-IT" sz="4400" dirty="0"/>
            </a:br>
            <a:r>
              <a:rPr lang="it-IT" sz="4400" dirty="0"/>
              <a:t>Confortata da queste parole, </a:t>
            </a:r>
            <a:r>
              <a:rPr lang="it-IT" sz="4400" dirty="0" err="1"/>
              <a:t>Didone</a:t>
            </a:r>
            <a:r>
              <a:rPr lang="it-IT" sz="4400" dirty="0"/>
              <a:t> accarezza volentieri l’idea di nuove nozze e, intanto fa sacrifici agli dei per renderseli propizi. Cerca di stare spesso in compagnia di Enea e tratta con affetto materno Ascanio, ma trascura i suoi doveri di regina, per cui nella città il fervore di opere cessa del tutto. Giunone contenta di tenere Enea lontano dall’Italia, favorisce questa passione. D’accordo con Venere, fa si che durante una battuta di caccia, indetta dalla regina per onorare l’ospite scoppi un violento temporale: tutti si sparpagliano in cerca di riparo, mentre </a:t>
            </a:r>
            <a:r>
              <a:rPr lang="it-IT" sz="4400" dirty="0" err="1"/>
              <a:t>Didone</a:t>
            </a:r>
            <a:r>
              <a:rPr lang="it-IT" sz="4400" dirty="0"/>
              <a:t> ed Enea si ritrovano soli nella stessa grotta, e lì, col favore di Giunone pronuba, l’unione matrimoniale dei due si compie. Preso la notizia si divulga. </a:t>
            </a:r>
            <a:r>
              <a:rPr lang="it-IT" sz="4400" dirty="0" err="1"/>
              <a:t>Jarba</a:t>
            </a:r>
            <a:r>
              <a:rPr lang="it-IT" sz="4400" dirty="0"/>
              <a:t>, re dei Getuli, che era stato respinto da </a:t>
            </a:r>
            <a:r>
              <a:rPr lang="it-IT" sz="4400" dirty="0" err="1"/>
              <a:t>Didono</a:t>
            </a:r>
            <a:r>
              <a:rPr lang="it-IT" sz="4400" dirty="0"/>
              <a:t>, si rivolge sdegnato al padre suo, Giove Ammone, chiedendo vendetta per l’affronto subito. E Giove manda Mercurio da Enea per ricordargli la missione che gli è stata affidata dagli dei, per ingiungergli di salpare alla volta dell’Italia. Enea rimane atterrito, ma capisce che deve ubbidire al comando divino. Non trovando il modo di parlare con </a:t>
            </a:r>
            <a:r>
              <a:rPr lang="it-IT" sz="4400" dirty="0" err="1"/>
              <a:t>Didone</a:t>
            </a:r>
            <a:r>
              <a:rPr lang="it-IT" sz="4400" dirty="0"/>
              <a:t>, decide di partire all’insaputa di lei e, per tanto, ordina ai suoi di allestire in segreto la flotta. </a:t>
            </a:r>
            <a:r>
              <a:rPr lang="it-IT" sz="4400" dirty="0" err="1"/>
              <a:t>Didone</a:t>
            </a:r>
            <a:r>
              <a:rPr lang="it-IT" sz="4400" dirty="0"/>
              <a:t> però s’accorge dei preparativi e, sdegnata e pazza di dolore investe Enea con parole di rimprovero e di minaccia, ma pure di preghiera e di scongiuro. Enea, irremovibile nel suo proposito, le risponde tergiversando che non voleva partire segretamente, ma che neppure le aveva promesso di rimanere per sempre a Cartagine. Ed aggiunge che, suo malgrado, deve rispettare la volontà del Fato che, avendogli tolto la patria, lo spinge a fondarne una nuova in Italia. Allora </a:t>
            </a:r>
            <a:r>
              <a:rPr lang="it-IT" sz="4400" dirty="0" err="1"/>
              <a:t>Didone</a:t>
            </a:r>
            <a:r>
              <a:rPr lang="it-IT" sz="4400" dirty="0"/>
              <a:t>, guardandolo torva, gli manifesta tutto il suo disprezzo. Vada pure verso il proprio destino: lei morrà e, ombra implacata, lo seguirà ovunque per maledirlo. Il “pio” Enea sebbene tormentato anche lui dalla passione d’amore, rimane saldo nel suo proposito ed affretta la partenza delle navi. Invano la regina, in un estremo tentativo, manda la sorella Anna a supplicarlo di trattenersi ancora un po’ di tempo, nell’attesa che spirino venti più propizi, per modo che </a:t>
            </a:r>
            <a:r>
              <a:rPr lang="it-IT" sz="4400" dirty="0" err="1"/>
              <a:t>Didone</a:t>
            </a:r>
            <a:r>
              <a:rPr lang="it-IT" sz="4400" dirty="0"/>
              <a:t> possa abituarsi all’idea del distacco. Allora l’infelice decide di morire. Persuasa da funesti presagi e torturata da sogni minacciosi, studia come attuare il triste proposito senza destare sospetti nella sorella. Dice di voler ricorrere alle arti magiche per liberarsi dalle sofferenze dell’amore. Fa costruire a cielo aperto, un’alta pira di legna resinose e vi fa mettere sopra il letto nuziale, la spada, le vesti e l’effigie dell’eroe amato. Poi, assieme ad una maga, vi gira intorno celebrando rituali magici. Intanto Enea dorme tranquillo sull’alta poppa della nave, quand’ecco Mercurio apparirgli in sogno e, con parole concitate, sollecitarlo a partire perché </a:t>
            </a:r>
            <a:r>
              <a:rPr lang="it-IT" sz="4400" dirty="0" err="1"/>
              <a:t>Didone</a:t>
            </a:r>
            <a:r>
              <a:rPr lang="it-IT" sz="4400" dirty="0"/>
              <a:t> potrebbe, nella sua furia, dar fuoco alle navi. L’eroe sveglia subito i compagni e taglia con la propria spada gli ormeggi. Allorquando </a:t>
            </a:r>
            <a:r>
              <a:rPr lang="it-IT" sz="4400" dirty="0" err="1"/>
              <a:t>Didone</a:t>
            </a:r>
            <a:r>
              <a:rPr lang="it-IT" sz="4400" dirty="0"/>
              <a:t>, sul far dell’alba, vede la flotta troiana navigare nel mare aperto, cade in preda alla più cupa disperazione. Invoca dagli dei una tremenda maledizione su Enea: che trovi nella nuova patria guerra e dolori; che muoia anzi tempo; e che perpetua sia la rivalità tra i suoi discendenti ed il popolo dei Tiri, cioè fra Roma e Cartagine. Poi, impaziente di morire, sale sul rogo e si trafigge con la spada avuta in dono da Enea. Pianti ed urli echeggiano nella reggia Anna sale sul rogo in tempo per raccogliere l’estremo respiro della sorella. La morente cerca con gli occhi tremanti la luce che fugge, poi manda un gemito e giace senza vita.</a:t>
            </a:r>
            <a:br>
              <a:rPr lang="it-IT" sz="4400" dirty="0"/>
            </a:br>
            <a:r>
              <a:rPr lang="it-IT" dirty="0"/>
              <a:t/>
            </a:r>
            <a:br>
              <a:rPr lang="it-IT" dirty="0"/>
            </a:br>
            <a:r>
              <a:rPr lang="it-IT" dirty="0"/>
              <a:t> </a:t>
            </a:r>
          </a:p>
        </p:txBody>
      </p:sp>
      <p:sp>
        <p:nvSpPr>
          <p:cNvPr id="4" name="Rettangolo 3"/>
          <p:cNvSpPr/>
          <p:nvPr/>
        </p:nvSpPr>
        <p:spPr>
          <a:xfrm>
            <a:off x="3203770" y="0"/>
            <a:ext cx="2651367" cy="923330"/>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LIBRO IV</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146" name="Picture 2" descr="Enea e Didone - Affresco roman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20487"/>
            <a:ext cx="3635896" cy="5962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1206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e 12">
            <a:hlinkClick r:id="rId2" action="ppaction://hlinksldjump"/>
          </p:cNvPr>
          <p:cNvSpPr/>
          <p:nvPr/>
        </p:nvSpPr>
        <p:spPr>
          <a:xfrm>
            <a:off x="3059832" y="2276872"/>
            <a:ext cx="2880320"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t>ENEIDE</a:t>
            </a:r>
            <a:r>
              <a:rPr lang="it-IT" dirty="0" smtClean="0"/>
              <a:t> </a:t>
            </a:r>
            <a:endParaRPr lang="it-IT" dirty="0"/>
          </a:p>
        </p:txBody>
      </p:sp>
      <p:sp>
        <p:nvSpPr>
          <p:cNvPr id="19" name="Elaborazione alternativa 18">
            <a:hlinkClick r:id="rId3" action="ppaction://hlinksldjump"/>
          </p:cNvPr>
          <p:cNvSpPr/>
          <p:nvPr/>
        </p:nvSpPr>
        <p:spPr>
          <a:xfrm>
            <a:off x="1043608" y="836712"/>
            <a:ext cx="1728192"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Riassunto libro IV</a:t>
            </a:r>
            <a:endParaRPr lang="it-IT" dirty="0"/>
          </a:p>
        </p:txBody>
      </p:sp>
      <p:sp>
        <p:nvSpPr>
          <p:cNvPr id="20" name="Elaborazione alternativa 19">
            <a:hlinkClick r:id="rId4" action="ppaction://hlinksldjump"/>
          </p:cNvPr>
          <p:cNvSpPr/>
          <p:nvPr/>
        </p:nvSpPr>
        <p:spPr>
          <a:xfrm>
            <a:off x="467544" y="2564904"/>
            <a:ext cx="1728192"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Riassunto libro III</a:t>
            </a:r>
            <a:endParaRPr lang="it-IT" dirty="0"/>
          </a:p>
        </p:txBody>
      </p:sp>
      <p:sp>
        <p:nvSpPr>
          <p:cNvPr id="21" name="Elaborazione alternativa 20">
            <a:hlinkClick r:id="rId5" action="ppaction://hlinksldjump"/>
          </p:cNvPr>
          <p:cNvSpPr/>
          <p:nvPr/>
        </p:nvSpPr>
        <p:spPr>
          <a:xfrm>
            <a:off x="899592" y="4509120"/>
            <a:ext cx="1728192"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Riassunto libro</a:t>
            </a:r>
          </a:p>
          <a:p>
            <a:pPr algn="ctr"/>
            <a:r>
              <a:rPr lang="it-IT" dirty="0" smtClean="0"/>
              <a:t>II</a:t>
            </a:r>
            <a:endParaRPr lang="it-IT" dirty="0"/>
          </a:p>
        </p:txBody>
      </p:sp>
      <p:sp>
        <p:nvSpPr>
          <p:cNvPr id="22" name="Elaborazione alternativa 21">
            <a:hlinkClick r:id="rId6" action="ppaction://hlinksldjump"/>
          </p:cNvPr>
          <p:cNvSpPr/>
          <p:nvPr/>
        </p:nvSpPr>
        <p:spPr>
          <a:xfrm>
            <a:off x="3491880" y="5589240"/>
            <a:ext cx="1728192"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Riassunto libro I</a:t>
            </a:r>
            <a:endParaRPr lang="it-IT" dirty="0"/>
          </a:p>
        </p:txBody>
      </p:sp>
      <p:sp>
        <p:nvSpPr>
          <p:cNvPr id="23" name="Elaborazione alternativa 22">
            <a:hlinkClick r:id="rId7" action="ppaction://hlinksldjump"/>
          </p:cNvPr>
          <p:cNvSpPr/>
          <p:nvPr/>
        </p:nvSpPr>
        <p:spPr>
          <a:xfrm>
            <a:off x="5940152" y="4941168"/>
            <a:ext cx="1728192"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Struttura dell’opera</a:t>
            </a:r>
            <a:endParaRPr lang="it-IT" dirty="0"/>
          </a:p>
        </p:txBody>
      </p:sp>
      <p:sp>
        <p:nvSpPr>
          <p:cNvPr id="24" name="Elaborazione alternativa 23">
            <a:hlinkClick r:id="rId8" action="ppaction://hlinksldjump"/>
          </p:cNvPr>
          <p:cNvSpPr/>
          <p:nvPr/>
        </p:nvSpPr>
        <p:spPr>
          <a:xfrm>
            <a:off x="6948264" y="3140968"/>
            <a:ext cx="1728192"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Quadro storico</a:t>
            </a:r>
            <a:endParaRPr lang="it-IT" dirty="0"/>
          </a:p>
        </p:txBody>
      </p:sp>
      <p:sp>
        <p:nvSpPr>
          <p:cNvPr id="25" name="Elaborazione alternativa 24">
            <a:hlinkClick r:id="rId9" action="ppaction://hlinksldjump"/>
          </p:cNvPr>
          <p:cNvSpPr/>
          <p:nvPr/>
        </p:nvSpPr>
        <p:spPr>
          <a:xfrm>
            <a:off x="3923928" y="260648"/>
            <a:ext cx="1728192"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Autore</a:t>
            </a:r>
            <a:endParaRPr lang="it-IT" dirty="0"/>
          </a:p>
        </p:txBody>
      </p:sp>
      <p:sp>
        <p:nvSpPr>
          <p:cNvPr id="26" name="Elaborazione alternativa 25">
            <a:hlinkClick r:id="rId10" action="ppaction://hlinksldjump"/>
          </p:cNvPr>
          <p:cNvSpPr/>
          <p:nvPr/>
        </p:nvSpPr>
        <p:spPr>
          <a:xfrm>
            <a:off x="6660232" y="764704"/>
            <a:ext cx="1728192"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Ambientazione</a:t>
            </a:r>
            <a:endParaRPr lang="it-IT" dirty="0"/>
          </a:p>
        </p:txBody>
      </p:sp>
      <p:cxnSp>
        <p:nvCxnSpPr>
          <p:cNvPr id="28" name="Connettore 2 27"/>
          <p:cNvCxnSpPr>
            <a:stCxn id="13" idx="1"/>
          </p:cNvCxnSpPr>
          <p:nvPr/>
        </p:nvCxnSpPr>
        <p:spPr>
          <a:xfrm flipH="1" flipV="1">
            <a:off x="2771800" y="1988840"/>
            <a:ext cx="709845" cy="583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13" idx="0"/>
          </p:cNvCxnSpPr>
          <p:nvPr/>
        </p:nvCxnSpPr>
        <p:spPr>
          <a:xfrm flipV="1">
            <a:off x="4499992" y="1340768"/>
            <a:ext cx="14401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V="1">
            <a:off x="5652120" y="1916832"/>
            <a:ext cx="115212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a:endCxn id="24" idx="1"/>
          </p:cNvCxnSpPr>
          <p:nvPr/>
        </p:nvCxnSpPr>
        <p:spPr>
          <a:xfrm>
            <a:off x="5940152" y="3429000"/>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a:endCxn id="20" idx="3"/>
          </p:cNvCxnSpPr>
          <p:nvPr/>
        </p:nvCxnSpPr>
        <p:spPr>
          <a:xfrm flipH="1" flipV="1">
            <a:off x="2195736" y="3104964"/>
            <a:ext cx="86409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a:stCxn id="13" idx="3"/>
          </p:cNvCxnSpPr>
          <p:nvPr/>
        </p:nvCxnSpPr>
        <p:spPr>
          <a:xfrm flipH="1">
            <a:off x="2699792" y="3997827"/>
            <a:ext cx="781853" cy="799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a:off x="4427984" y="4149080"/>
            <a:ext cx="72008"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a:off x="5508104" y="3861048"/>
            <a:ext cx="79208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8/85/Virgilio.png"/>
          <p:cNvPicPr>
            <a:picLocks noChangeAspect="1" noChangeArrowheads="1"/>
          </p:cNvPicPr>
          <p:nvPr/>
        </p:nvPicPr>
        <p:blipFill>
          <a:blip r:embed="rId2" cstate="print"/>
          <a:srcRect/>
          <a:stretch>
            <a:fillRect/>
          </a:stretch>
        </p:blipFill>
        <p:spPr bwMode="auto">
          <a:xfrm>
            <a:off x="0" y="0"/>
            <a:ext cx="3707903" cy="6809846"/>
          </a:xfrm>
          <a:prstGeom prst="rect">
            <a:avLst/>
          </a:prstGeom>
          <a:noFill/>
        </p:spPr>
      </p:pic>
      <p:sp>
        <p:nvSpPr>
          <p:cNvPr id="3" name="Segnaposto contenuto 2"/>
          <p:cNvSpPr>
            <a:spLocks noGrp="1"/>
          </p:cNvSpPr>
          <p:nvPr>
            <p:ph idx="1"/>
          </p:nvPr>
        </p:nvSpPr>
        <p:spPr>
          <a:xfrm>
            <a:off x="3779912" y="1844824"/>
            <a:ext cx="4845224" cy="5013176"/>
          </a:xfrm>
        </p:spPr>
        <p:txBody>
          <a:bodyPr>
            <a:normAutofit fontScale="92500" lnSpcReduction="20000"/>
          </a:bodyPr>
          <a:lstStyle/>
          <a:p>
            <a:pPr>
              <a:buNone/>
            </a:pPr>
            <a:r>
              <a:rPr lang="it-IT" dirty="0" smtClean="0"/>
              <a:t>     </a:t>
            </a:r>
            <a:r>
              <a:rPr lang="it-IT" sz="2400" dirty="0" smtClean="0"/>
              <a:t>Nacque </a:t>
            </a:r>
            <a:r>
              <a:rPr lang="it-IT" sz="2400" dirty="0"/>
              <a:t>nel 70 </a:t>
            </a:r>
            <a:r>
              <a:rPr lang="it-IT" sz="2400" dirty="0" smtClean="0"/>
              <a:t>a.C. </a:t>
            </a:r>
            <a:r>
              <a:rPr lang="it-IT" sz="2400" dirty="0"/>
              <a:t>a </a:t>
            </a:r>
            <a:r>
              <a:rPr lang="it-IT" sz="2400" dirty="0" smtClean="0"/>
              <a:t>Mantova </a:t>
            </a:r>
            <a:r>
              <a:rPr lang="it-IT" sz="2400" dirty="0"/>
              <a:t>da piccoli proprietari terrieri. Presto si trasferì a Milano e da lì a Roma, dove completò la sua formazione retorica e conobbe importanti politici e </a:t>
            </a:r>
            <a:r>
              <a:rPr lang="it-IT" sz="2400" dirty="0" smtClean="0"/>
              <a:t>letterati. Nel </a:t>
            </a:r>
            <a:r>
              <a:rPr lang="it-IT" sz="2400" dirty="0"/>
              <a:t>41 </a:t>
            </a:r>
            <a:r>
              <a:rPr lang="it-IT" sz="2400" dirty="0" smtClean="0"/>
              <a:t>a.C. </a:t>
            </a:r>
            <a:r>
              <a:rPr lang="it-IT" sz="2400" dirty="0"/>
              <a:t>il poeta fu coinvolto nell'esproprio delle terre voluto da Ottaviano dopo la battaglia di Filippi che però riuscì poi a recuperare. </a:t>
            </a:r>
            <a:r>
              <a:rPr lang="it-IT" sz="2400" dirty="0" smtClean="0"/>
              <a:t>Tra </a:t>
            </a:r>
            <a:r>
              <a:rPr lang="it-IT" sz="2400" dirty="0"/>
              <a:t>il 42 e il 39 </a:t>
            </a:r>
            <a:r>
              <a:rPr lang="it-IT" sz="2400" dirty="0" smtClean="0"/>
              <a:t>a.C. </a:t>
            </a:r>
            <a:r>
              <a:rPr lang="it-IT" sz="2400" dirty="0"/>
              <a:t>scrisse le Bucoliche. </a:t>
            </a:r>
            <a:r>
              <a:rPr lang="it-IT" sz="2400" dirty="0" smtClean="0"/>
              <a:t>Nel </a:t>
            </a:r>
            <a:r>
              <a:rPr lang="it-IT" sz="2400" dirty="0"/>
              <a:t>39 </a:t>
            </a:r>
            <a:r>
              <a:rPr lang="it-IT" sz="2400" dirty="0" smtClean="0"/>
              <a:t>a.C. </a:t>
            </a:r>
            <a:r>
              <a:rPr lang="it-IT" sz="2400" dirty="0"/>
              <a:t>entrò a far parte del circolo di Mecenate e, su suo invito, compose le Georgiche. A partire dal 29 </a:t>
            </a:r>
            <a:r>
              <a:rPr lang="it-IT" sz="2400" dirty="0" smtClean="0"/>
              <a:t>a.C. </a:t>
            </a:r>
            <a:r>
              <a:rPr lang="it-IT" sz="2400" dirty="0"/>
              <a:t>fino alla morte scrisse l'Eneide, grandioso poema epico in cui Augusto e Roma trovano piena celebrazione.</a:t>
            </a:r>
            <a:endParaRPr lang="it-IT" dirty="0"/>
          </a:p>
        </p:txBody>
      </p:sp>
      <p:sp>
        <p:nvSpPr>
          <p:cNvPr id="5" name="Rettangolo 4"/>
          <p:cNvSpPr/>
          <p:nvPr/>
        </p:nvSpPr>
        <p:spPr>
          <a:xfrm>
            <a:off x="4860032" y="188640"/>
            <a:ext cx="3095014" cy="1754326"/>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L’AUTORE:</a:t>
            </a:r>
          </a:p>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VIRGILIO </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48064" y="1600200"/>
            <a:ext cx="3995936" cy="5257800"/>
          </a:xfrm>
        </p:spPr>
        <p:txBody>
          <a:bodyPr>
            <a:normAutofit fontScale="92500" lnSpcReduction="20000"/>
          </a:bodyPr>
          <a:lstStyle/>
          <a:p>
            <a:pPr>
              <a:buNone/>
            </a:pPr>
            <a:r>
              <a:rPr lang="it-IT" dirty="0" smtClean="0"/>
              <a:t>    </a:t>
            </a:r>
            <a:r>
              <a:rPr lang="it-IT" sz="2800" dirty="0" smtClean="0"/>
              <a:t>L'ambientazione </a:t>
            </a:r>
            <a:r>
              <a:rPr lang="it-IT" sz="2800" dirty="0"/>
              <a:t>è molto differente in quanto ci sono luoghi che vanno dall'Oriente all'Occidente. Da un lato si hanno paesaggi naturali descritti molto attentamente, dall'altro le città. Queste cercano di emergere, anche se sono ancora in fase di costruzione: particolare importanza assumono dunque le residenze reali, dalla reggia di </a:t>
            </a:r>
            <a:r>
              <a:rPr lang="it-IT" sz="2800" dirty="0" err="1"/>
              <a:t>Didone</a:t>
            </a:r>
            <a:r>
              <a:rPr lang="it-IT" sz="2800" dirty="0"/>
              <a:t> al palazzo di Latino.</a:t>
            </a:r>
          </a:p>
        </p:txBody>
      </p:sp>
      <p:sp>
        <p:nvSpPr>
          <p:cNvPr id="4" name="Rettangolo 3"/>
          <p:cNvSpPr/>
          <p:nvPr/>
        </p:nvSpPr>
        <p:spPr>
          <a:xfrm>
            <a:off x="1907704" y="188640"/>
            <a:ext cx="5065875" cy="923330"/>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AMBIENTAZIONE</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5362" name="Picture 2" descr="http://upload.wikimedia.org/wikipedia/commons/a/a1/Bol-aeneas.jpg"/>
          <p:cNvPicPr>
            <a:picLocks noChangeAspect="1" noChangeArrowheads="1"/>
          </p:cNvPicPr>
          <p:nvPr/>
        </p:nvPicPr>
        <p:blipFill>
          <a:blip r:embed="rId2" cstate="print"/>
          <a:srcRect/>
          <a:stretch>
            <a:fillRect/>
          </a:stretch>
        </p:blipFill>
        <p:spPr bwMode="auto">
          <a:xfrm>
            <a:off x="0" y="1052736"/>
            <a:ext cx="5436095" cy="580526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44008" y="809328"/>
            <a:ext cx="4197152" cy="6048672"/>
          </a:xfrm>
        </p:spPr>
        <p:txBody>
          <a:bodyPr>
            <a:noAutofit/>
          </a:bodyPr>
          <a:lstStyle/>
          <a:p>
            <a:pPr>
              <a:buNone/>
            </a:pPr>
            <a:r>
              <a:rPr lang="it-IT" sz="2000" dirty="0" smtClean="0"/>
              <a:t>      L’Eneide è un manifesto della politica di Augusto, nipote di Giulio Cesare, e suo figlio adottivo, che porta quindi il nome di Caio Giulio Cesare, Ottaviano, Augusto. Nel 31 a.C. ci fu la battaglia di </a:t>
            </a:r>
            <a:r>
              <a:rPr lang="it-IT" sz="2000" dirty="0" err="1" smtClean="0"/>
              <a:t>Azio</a:t>
            </a:r>
            <a:r>
              <a:rPr lang="it-IT" sz="2000" dirty="0" smtClean="0"/>
              <a:t>, in cui si scontrarono la flotta romana di Ottaviano e quella egizia di Cleopatra, alleatasi con Antonio. </a:t>
            </a:r>
            <a:r>
              <a:rPr lang="it-IT" sz="2000" dirty="0" err="1" smtClean="0"/>
              <a:t>Vicitore</a:t>
            </a:r>
            <a:r>
              <a:rPr lang="it-IT" sz="2000" dirty="0" smtClean="0"/>
              <a:t> della battaglia risultò Ottaviano. L’Egitto diventò l’ultima provincia romana con un assetto particolare: era territorio privato del principe e i tributi andavano al </a:t>
            </a:r>
            <a:r>
              <a:rPr lang="it-IT" sz="2000" dirty="0" err="1" smtClean="0"/>
              <a:t>Fiscus</a:t>
            </a:r>
            <a:r>
              <a:rPr lang="it-IT" sz="2000" dirty="0" smtClean="0"/>
              <a:t> ( cassa privata del principe). Augusto riuscì a trasformare Roma in principato senza modificarne le magistrature, ma privandole di fatto del loro potere.  </a:t>
            </a:r>
          </a:p>
        </p:txBody>
      </p:sp>
      <p:sp>
        <p:nvSpPr>
          <p:cNvPr id="4" name="Rettangolo 3"/>
          <p:cNvSpPr/>
          <p:nvPr/>
        </p:nvSpPr>
        <p:spPr>
          <a:xfrm>
            <a:off x="1691680" y="0"/>
            <a:ext cx="5473358" cy="923330"/>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QUADRO STORICO</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7410" name="Picture 2" descr="http://upload.wikimedia.org/wikipedia/commons/thumb/9/90/GiorcesBardo42.jpg/330px-GiorcesBardo42.jpg"/>
          <p:cNvPicPr>
            <a:picLocks noChangeAspect="1" noChangeArrowheads="1"/>
          </p:cNvPicPr>
          <p:nvPr/>
        </p:nvPicPr>
        <p:blipFill>
          <a:blip r:embed="rId2" cstate="print"/>
          <a:srcRect/>
          <a:stretch>
            <a:fillRect/>
          </a:stretch>
        </p:blipFill>
        <p:spPr bwMode="auto">
          <a:xfrm>
            <a:off x="0" y="836712"/>
            <a:ext cx="4644008" cy="602128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8930"/>
            <a:ext cx="8831457" cy="923330"/>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STRUTTURA DELL’OPERA (I-VI)</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Parentesi quadra aperta 4"/>
          <p:cNvSpPr/>
          <p:nvPr/>
        </p:nvSpPr>
        <p:spPr>
          <a:xfrm>
            <a:off x="1835696" y="1340768"/>
            <a:ext cx="288032" cy="5184576"/>
          </a:xfrm>
          <a:prstGeom prst="leftBracket">
            <a:avLst>
              <a:gd name="adj" fmla="val 873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7" name="Rettangolo 6"/>
          <p:cNvSpPr/>
          <p:nvPr/>
        </p:nvSpPr>
        <p:spPr>
          <a:xfrm>
            <a:off x="107504" y="3212976"/>
            <a:ext cx="1656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LIBRI I-VI</a:t>
            </a:r>
          </a:p>
          <a:p>
            <a:pPr algn="ctr"/>
            <a:r>
              <a:rPr lang="it-IT" dirty="0" smtClean="0"/>
              <a:t>(Odissea)</a:t>
            </a:r>
            <a:endParaRPr lang="it-IT" dirty="0"/>
          </a:p>
        </p:txBody>
      </p:sp>
      <p:sp>
        <p:nvSpPr>
          <p:cNvPr id="9" name="Rettangolo 8"/>
          <p:cNvSpPr/>
          <p:nvPr/>
        </p:nvSpPr>
        <p:spPr>
          <a:xfrm>
            <a:off x="3920758" y="1628800"/>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Partenza dalla Sicilia tempeste e naufragio; accoglienza  a </a:t>
            </a:r>
            <a:r>
              <a:rPr lang="it-IT" sz="1200" dirty="0" err="1" smtClean="0"/>
              <a:t>Cartagine</a:t>
            </a:r>
            <a:endParaRPr lang="it-IT" sz="1200" dirty="0"/>
          </a:p>
        </p:txBody>
      </p:sp>
      <p:sp>
        <p:nvSpPr>
          <p:cNvPr id="10" name="Rettangolo 9"/>
          <p:cNvSpPr/>
          <p:nvPr/>
        </p:nvSpPr>
        <p:spPr>
          <a:xfrm>
            <a:off x="3923928" y="2420888"/>
            <a:ext cx="20162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t>Racconto delle vicende precedenti </a:t>
            </a:r>
          </a:p>
          <a:p>
            <a:pPr algn="ctr">
              <a:buFontTx/>
              <a:buChar char="-"/>
            </a:pPr>
            <a:r>
              <a:rPr lang="it-IT" sz="1050" dirty="0" smtClean="0"/>
              <a:t>l’ultima notte di Troia</a:t>
            </a:r>
          </a:p>
          <a:p>
            <a:pPr algn="ctr">
              <a:buFontTx/>
              <a:buChar char="-"/>
            </a:pPr>
            <a:r>
              <a:rPr lang="it-IT" sz="1050" dirty="0" smtClean="0"/>
              <a:t> le vicende per mare</a:t>
            </a:r>
          </a:p>
          <a:p>
            <a:pPr algn="ctr"/>
            <a:endParaRPr lang="it-IT" dirty="0"/>
          </a:p>
        </p:txBody>
      </p:sp>
      <p:sp>
        <p:nvSpPr>
          <p:cNvPr id="11" name="Rettangolo 10"/>
          <p:cNvSpPr/>
          <p:nvPr/>
        </p:nvSpPr>
        <p:spPr>
          <a:xfrm>
            <a:off x="3928030" y="3355789"/>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La tragedia di </a:t>
            </a:r>
            <a:r>
              <a:rPr lang="it-IT" sz="1200" dirty="0" err="1" smtClean="0"/>
              <a:t>Didone</a:t>
            </a:r>
            <a:endParaRPr lang="it-IT" sz="1200" dirty="0"/>
          </a:p>
        </p:txBody>
      </p:sp>
      <p:sp>
        <p:nvSpPr>
          <p:cNvPr id="12" name="Rettangolo 11"/>
          <p:cNvSpPr/>
          <p:nvPr/>
        </p:nvSpPr>
        <p:spPr>
          <a:xfrm>
            <a:off x="3928030" y="4146946"/>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Ritorno in Sicilia</a:t>
            </a:r>
          </a:p>
          <a:p>
            <a:pPr algn="ctr"/>
            <a:r>
              <a:rPr lang="it-IT" sz="1200" dirty="0" smtClean="0"/>
              <a:t>Onori al padre </a:t>
            </a:r>
            <a:r>
              <a:rPr lang="it-IT" sz="1200" dirty="0" err="1" smtClean="0"/>
              <a:t>Anchise</a:t>
            </a:r>
            <a:endParaRPr lang="it-IT" sz="1200" dirty="0" smtClean="0"/>
          </a:p>
          <a:p>
            <a:pPr algn="ctr"/>
            <a:r>
              <a:rPr lang="it-IT" sz="1200" dirty="0" smtClean="0"/>
              <a:t>Nuova partenza dalla Sicilia</a:t>
            </a:r>
            <a:endParaRPr lang="it-IT" sz="1200" dirty="0"/>
          </a:p>
        </p:txBody>
      </p:sp>
      <p:sp>
        <p:nvSpPr>
          <p:cNvPr id="13" name="Rettangolo 12"/>
          <p:cNvSpPr/>
          <p:nvPr/>
        </p:nvSpPr>
        <p:spPr>
          <a:xfrm>
            <a:off x="3920758" y="5444508"/>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L’oltretomba oscuro</a:t>
            </a:r>
          </a:p>
          <a:p>
            <a:pPr algn="ctr"/>
            <a:r>
              <a:rPr lang="it-IT" sz="1200" dirty="0" smtClean="0"/>
              <a:t>Il Tartaro e il palazzo di Dite</a:t>
            </a:r>
          </a:p>
          <a:p>
            <a:pPr algn="ctr"/>
            <a:r>
              <a:rPr lang="it-IT" sz="1200" dirty="0" smtClean="0"/>
              <a:t>L’oltretomba luminoso</a:t>
            </a:r>
            <a:endParaRPr lang="it-IT" sz="1200" dirty="0"/>
          </a:p>
        </p:txBody>
      </p:sp>
      <p:sp>
        <p:nvSpPr>
          <p:cNvPr id="14" name="Parentesi quadra aperta 13"/>
          <p:cNvSpPr/>
          <p:nvPr/>
        </p:nvSpPr>
        <p:spPr>
          <a:xfrm>
            <a:off x="2987824" y="1556792"/>
            <a:ext cx="216024" cy="338437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Parentesi quadra aperta 14"/>
          <p:cNvSpPr/>
          <p:nvPr/>
        </p:nvSpPr>
        <p:spPr>
          <a:xfrm>
            <a:off x="2987824" y="5301208"/>
            <a:ext cx="216024" cy="93610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Rettangolo 15"/>
          <p:cNvSpPr/>
          <p:nvPr/>
        </p:nvSpPr>
        <p:spPr>
          <a:xfrm>
            <a:off x="1907704" y="2924944"/>
            <a:ext cx="10081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Il ritorno all’antica madre</a:t>
            </a:r>
            <a:endParaRPr lang="it-IT" sz="1200" dirty="0"/>
          </a:p>
        </p:txBody>
      </p:sp>
      <p:sp>
        <p:nvSpPr>
          <p:cNvPr id="17" name="Rettangolo 16"/>
          <p:cNvSpPr/>
          <p:nvPr/>
        </p:nvSpPr>
        <p:spPr>
          <a:xfrm>
            <a:off x="1907704" y="5373216"/>
            <a:ext cx="10081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L’oltretomba</a:t>
            </a:r>
            <a:endParaRPr lang="it-IT" sz="1200" dirty="0"/>
          </a:p>
        </p:txBody>
      </p:sp>
      <p:sp>
        <p:nvSpPr>
          <p:cNvPr id="2" name="Rettangolo 1"/>
          <p:cNvSpPr/>
          <p:nvPr/>
        </p:nvSpPr>
        <p:spPr>
          <a:xfrm>
            <a:off x="3113838" y="1881843"/>
            <a:ext cx="61206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a:t>
            </a:r>
            <a:endParaRPr lang="it-IT" dirty="0"/>
          </a:p>
        </p:txBody>
      </p:sp>
      <p:sp>
        <p:nvSpPr>
          <p:cNvPr id="3" name="Rettangolo 2"/>
          <p:cNvSpPr/>
          <p:nvPr/>
        </p:nvSpPr>
        <p:spPr>
          <a:xfrm>
            <a:off x="3095836" y="2664907"/>
            <a:ext cx="63007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II-III</a:t>
            </a:r>
            <a:endParaRPr lang="it-IT" sz="1200" dirty="0"/>
          </a:p>
        </p:txBody>
      </p:sp>
      <p:sp>
        <p:nvSpPr>
          <p:cNvPr id="18" name="Rettangolo 17"/>
          <p:cNvSpPr/>
          <p:nvPr/>
        </p:nvSpPr>
        <p:spPr>
          <a:xfrm>
            <a:off x="3103309" y="3561423"/>
            <a:ext cx="630070" cy="283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IV</a:t>
            </a:r>
            <a:endParaRPr lang="it-IT" sz="1200" dirty="0"/>
          </a:p>
        </p:txBody>
      </p:sp>
      <p:sp>
        <p:nvSpPr>
          <p:cNvPr id="19" name="Rettangolo 18"/>
          <p:cNvSpPr/>
          <p:nvPr/>
        </p:nvSpPr>
        <p:spPr>
          <a:xfrm>
            <a:off x="3095836" y="4293096"/>
            <a:ext cx="630070" cy="321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V</a:t>
            </a:r>
            <a:endParaRPr lang="it-IT" sz="1200" dirty="0"/>
          </a:p>
        </p:txBody>
      </p:sp>
      <p:sp>
        <p:nvSpPr>
          <p:cNvPr id="20" name="Rettangolo 19"/>
          <p:cNvSpPr/>
          <p:nvPr/>
        </p:nvSpPr>
        <p:spPr>
          <a:xfrm>
            <a:off x="3124725" y="5589240"/>
            <a:ext cx="612068" cy="359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VI</a:t>
            </a:r>
            <a:endParaRPr lang="it-IT" sz="1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6178" y="-2639"/>
            <a:ext cx="8536376" cy="1569660"/>
          </a:xfrm>
          <a:prstGeom prst="rect">
            <a:avLst/>
          </a:prstGeom>
          <a:noFill/>
        </p:spPr>
        <p:txBody>
          <a:bodyPr wrap="none" lIns="91440" tIns="45720" rIns="91440" bIns="45720">
            <a:spAutoFit/>
          </a:bodyPr>
          <a:lstStyle/>
          <a:p>
            <a:pPr algn="ctr"/>
            <a:r>
              <a:rPr lang="it-IT"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STRUTTURA DELL’OPERA (VII-XII)</a:t>
            </a:r>
          </a:p>
          <a:p>
            <a:pPr algn="ctr"/>
            <a:endParaRPr lang="it-IT"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Parentesi quadra aperta 4"/>
          <p:cNvSpPr/>
          <p:nvPr/>
        </p:nvSpPr>
        <p:spPr>
          <a:xfrm>
            <a:off x="1835696" y="782191"/>
            <a:ext cx="288032" cy="5743153"/>
          </a:xfrm>
          <a:prstGeom prst="leftBracket">
            <a:avLst>
              <a:gd name="adj" fmla="val 873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7" name="Rettangolo 6"/>
          <p:cNvSpPr/>
          <p:nvPr/>
        </p:nvSpPr>
        <p:spPr>
          <a:xfrm>
            <a:off x="107504" y="3212976"/>
            <a:ext cx="1656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LIBRI VII-XII</a:t>
            </a:r>
          </a:p>
          <a:p>
            <a:pPr algn="ctr"/>
            <a:r>
              <a:rPr lang="it-IT" dirty="0" smtClean="0"/>
              <a:t>(Iliade)</a:t>
            </a:r>
            <a:endParaRPr lang="it-IT" dirty="0"/>
          </a:p>
        </p:txBody>
      </p:sp>
      <p:sp>
        <p:nvSpPr>
          <p:cNvPr id="9" name="Rettangolo 8"/>
          <p:cNvSpPr/>
          <p:nvPr/>
        </p:nvSpPr>
        <p:spPr>
          <a:xfrm>
            <a:off x="5944254" y="1665819"/>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Il rito in onore di Ercole</a:t>
            </a:r>
          </a:p>
          <a:p>
            <a:pPr algn="ctr"/>
            <a:r>
              <a:rPr lang="it-IT" sz="1200" dirty="0" smtClean="0"/>
              <a:t>Le alleanze</a:t>
            </a:r>
            <a:endParaRPr lang="it-IT" sz="1200" dirty="0"/>
          </a:p>
        </p:txBody>
      </p:sp>
      <p:sp>
        <p:nvSpPr>
          <p:cNvPr id="10" name="Rettangolo 9"/>
          <p:cNvSpPr/>
          <p:nvPr/>
        </p:nvSpPr>
        <p:spPr>
          <a:xfrm>
            <a:off x="5934521" y="2479116"/>
            <a:ext cx="20162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t>L’assalto, l’incendio delle navi</a:t>
            </a:r>
          </a:p>
          <a:p>
            <a:pPr algn="ctr"/>
            <a:r>
              <a:rPr lang="it-IT" sz="1050" dirty="0" smtClean="0"/>
              <a:t>Impresa di Eurialo e Niso</a:t>
            </a:r>
          </a:p>
          <a:p>
            <a:pPr algn="ctr"/>
            <a:r>
              <a:rPr lang="it-IT" sz="1050" dirty="0" smtClean="0"/>
              <a:t>Lotte introno alle mura</a:t>
            </a:r>
          </a:p>
          <a:p>
            <a:pPr algn="ctr"/>
            <a:endParaRPr lang="it-IT" dirty="0"/>
          </a:p>
        </p:txBody>
      </p:sp>
      <p:sp>
        <p:nvSpPr>
          <p:cNvPr id="11" name="Rettangolo 10"/>
          <p:cNvSpPr/>
          <p:nvPr/>
        </p:nvSpPr>
        <p:spPr>
          <a:xfrm>
            <a:off x="5932324" y="3485041"/>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Consegna dei numi</a:t>
            </a:r>
          </a:p>
          <a:p>
            <a:pPr algn="ctr"/>
            <a:r>
              <a:rPr lang="it-IT" sz="1200" dirty="0" smtClean="0"/>
              <a:t>Sbarco di Enea</a:t>
            </a:r>
          </a:p>
          <a:p>
            <a:pPr algn="ctr"/>
            <a:r>
              <a:rPr lang="it-IT" sz="1200" dirty="0" smtClean="0"/>
              <a:t>I grandi duelli</a:t>
            </a:r>
            <a:endParaRPr lang="it-IT" sz="1200" dirty="0"/>
          </a:p>
        </p:txBody>
      </p:sp>
      <p:sp>
        <p:nvSpPr>
          <p:cNvPr id="12" name="Rettangolo 11"/>
          <p:cNvSpPr/>
          <p:nvPr/>
        </p:nvSpPr>
        <p:spPr>
          <a:xfrm>
            <a:off x="5923635" y="4302343"/>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Onori ai morti</a:t>
            </a:r>
          </a:p>
          <a:p>
            <a:pPr algn="ctr"/>
            <a:r>
              <a:rPr lang="it-IT" sz="1200" dirty="0" smtClean="0"/>
              <a:t>Consiglio a Laurento</a:t>
            </a:r>
          </a:p>
          <a:p>
            <a:pPr algn="ctr"/>
            <a:r>
              <a:rPr lang="it-IT" sz="1200" dirty="0" smtClean="0"/>
              <a:t>Vittoria della cavalleria di Enea</a:t>
            </a:r>
            <a:endParaRPr lang="it-IT" sz="1200" dirty="0"/>
          </a:p>
        </p:txBody>
      </p:sp>
      <p:sp>
        <p:nvSpPr>
          <p:cNvPr id="13" name="Rettangolo 12"/>
          <p:cNvSpPr/>
          <p:nvPr/>
        </p:nvSpPr>
        <p:spPr>
          <a:xfrm>
            <a:off x="5932324" y="5229200"/>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I patti consacrati e rotti </a:t>
            </a:r>
          </a:p>
          <a:p>
            <a:pPr algn="ctr"/>
            <a:r>
              <a:rPr lang="it-IT" sz="1200" dirty="0" smtClean="0"/>
              <a:t>La battaglia campale</a:t>
            </a:r>
          </a:p>
          <a:p>
            <a:pPr algn="ctr"/>
            <a:r>
              <a:rPr lang="it-IT" sz="1200" dirty="0" smtClean="0"/>
              <a:t>Il duello fra Turno ed Enea</a:t>
            </a:r>
            <a:endParaRPr lang="it-IT" sz="1200" dirty="0"/>
          </a:p>
        </p:txBody>
      </p:sp>
      <p:sp>
        <p:nvSpPr>
          <p:cNvPr id="14" name="Parentesi quadra aperta 13"/>
          <p:cNvSpPr/>
          <p:nvPr/>
        </p:nvSpPr>
        <p:spPr>
          <a:xfrm>
            <a:off x="2995916" y="782191"/>
            <a:ext cx="216024" cy="56711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Rettangolo 15"/>
          <p:cNvSpPr/>
          <p:nvPr/>
        </p:nvSpPr>
        <p:spPr>
          <a:xfrm>
            <a:off x="1907704" y="3343212"/>
            <a:ext cx="10081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La guerra per insediarsi nella patria ritrovata</a:t>
            </a:r>
            <a:endParaRPr lang="it-IT" sz="1200" dirty="0"/>
          </a:p>
        </p:txBody>
      </p:sp>
      <p:sp>
        <p:nvSpPr>
          <p:cNvPr id="2" name="Rettangolo 1"/>
          <p:cNvSpPr/>
          <p:nvPr/>
        </p:nvSpPr>
        <p:spPr>
          <a:xfrm>
            <a:off x="3113838" y="1881843"/>
            <a:ext cx="61206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VIII</a:t>
            </a:r>
            <a:endParaRPr lang="it-IT" sz="1200" dirty="0"/>
          </a:p>
        </p:txBody>
      </p:sp>
      <p:sp>
        <p:nvSpPr>
          <p:cNvPr id="3" name="Rettangolo 2"/>
          <p:cNvSpPr/>
          <p:nvPr/>
        </p:nvSpPr>
        <p:spPr>
          <a:xfrm>
            <a:off x="3103928" y="2767148"/>
            <a:ext cx="63007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IX</a:t>
            </a:r>
            <a:endParaRPr lang="it-IT" sz="1200" dirty="0"/>
          </a:p>
        </p:txBody>
      </p:sp>
      <p:sp>
        <p:nvSpPr>
          <p:cNvPr id="18" name="Rettangolo 17"/>
          <p:cNvSpPr/>
          <p:nvPr/>
        </p:nvSpPr>
        <p:spPr>
          <a:xfrm>
            <a:off x="3095836" y="3663224"/>
            <a:ext cx="630070" cy="283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X</a:t>
            </a:r>
          </a:p>
        </p:txBody>
      </p:sp>
      <p:sp>
        <p:nvSpPr>
          <p:cNvPr id="19" name="Rettangolo 18"/>
          <p:cNvSpPr/>
          <p:nvPr/>
        </p:nvSpPr>
        <p:spPr>
          <a:xfrm>
            <a:off x="3095836" y="4501432"/>
            <a:ext cx="630070" cy="321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XI</a:t>
            </a:r>
            <a:endParaRPr lang="it-IT" sz="1200" dirty="0"/>
          </a:p>
        </p:txBody>
      </p:sp>
      <p:sp>
        <p:nvSpPr>
          <p:cNvPr id="20" name="Rettangolo 19"/>
          <p:cNvSpPr/>
          <p:nvPr/>
        </p:nvSpPr>
        <p:spPr>
          <a:xfrm>
            <a:off x="3124725" y="5409578"/>
            <a:ext cx="612068" cy="359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XII</a:t>
            </a:r>
            <a:endParaRPr lang="it-IT" sz="1200" dirty="0"/>
          </a:p>
        </p:txBody>
      </p:sp>
      <p:sp>
        <p:nvSpPr>
          <p:cNvPr id="8" name="Rettangolo 7"/>
          <p:cNvSpPr/>
          <p:nvPr/>
        </p:nvSpPr>
        <p:spPr>
          <a:xfrm>
            <a:off x="3124725" y="980728"/>
            <a:ext cx="601181"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VII</a:t>
            </a:r>
            <a:endParaRPr lang="it-IT" sz="1200" dirty="0"/>
          </a:p>
        </p:txBody>
      </p:sp>
      <p:sp>
        <p:nvSpPr>
          <p:cNvPr id="21" name="Rettangolo 20"/>
          <p:cNvSpPr/>
          <p:nvPr/>
        </p:nvSpPr>
        <p:spPr>
          <a:xfrm>
            <a:off x="4067944" y="782191"/>
            <a:ext cx="1656184" cy="784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Il Tevere</a:t>
            </a:r>
          </a:p>
          <a:p>
            <a:pPr algn="ctr"/>
            <a:r>
              <a:rPr lang="it-IT" sz="1200" dirty="0" smtClean="0"/>
              <a:t>Il Lazio in pace </a:t>
            </a:r>
          </a:p>
          <a:p>
            <a:pPr algn="ctr"/>
            <a:r>
              <a:rPr lang="it-IT" sz="1200" dirty="0" smtClean="0"/>
              <a:t>Il </a:t>
            </a:r>
            <a:r>
              <a:rPr lang="it-IT" sz="1200" dirty="0"/>
              <a:t>L</a:t>
            </a:r>
            <a:r>
              <a:rPr lang="it-IT" sz="1200" dirty="0" smtClean="0"/>
              <a:t>azio in guerra</a:t>
            </a:r>
            <a:endParaRPr lang="it-IT" sz="1200" dirty="0"/>
          </a:p>
        </p:txBody>
      </p:sp>
      <p:sp>
        <p:nvSpPr>
          <p:cNvPr id="22" name="Rettangolo 21"/>
          <p:cNvSpPr/>
          <p:nvPr/>
        </p:nvSpPr>
        <p:spPr>
          <a:xfrm>
            <a:off x="4217285" y="1773831"/>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Sui colli di Roma</a:t>
            </a:r>
            <a:endParaRPr lang="it-IT" sz="1200" dirty="0"/>
          </a:p>
        </p:txBody>
      </p:sp>
      <p:sp>
        <p:nvSpPr>
          <p:cNvPr id="23" name="Rettangolo 22"/>
          <p:cNvSpPr/>
          <p:nvPr/>
        </p:nvSpPr>
        <p:spPr>
          <a:xfrm>
            <a:off x="4214035" y="2674526"/>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Azioni di assedio</a:t>
            </a:r>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04671" y="3573619"/>
            <a:ext cx="1249363"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88808" y="4400445"/>
            <a:ext cx="1249363"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1386" y="5317777"/>
            <a:ext cx="1249363"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96519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32957"/>
            <a:ext cx="4139952" cy="47586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egnaposto contenuto 2"/>
          <p:cNvSpPr>
            <a:spLocks noGrp="1"/>
          </p:cNvSpPr>
          <p:nvPr>
            <p:ph idx="1"/>
          </p:nvPr>
        </p:nvSpPr>
        <p:spPr/>
        <p:txBody>
          <a:bodyPr/>
          <a:lstStyle/>
          <a:p>
            <a:pPr marL="0" indent="0">
              <a:buNone/>
            </a:pPr>
            <a:r>
              <a:rPr lang="it-IT" dirty="0" smtClean="0"/>
              <a:t>   </a:t>
            </a:r>
            <a:endParaRPr lang="it-IT" dirty="0"/>
          </a:p>
        </p:txBody>
      </p:sp>
      <p:sp>
        <p:nvSpPr>
          <p:cNvPr id="5" name="Rettangolo 4"/>
          <p:cNvSpPr/>
          <p:nvPr/>
        </p:nvSpPr>
        <p:spPr>
          <a:xfrm>
            <a:off x="3561278" y="0"/>
            <a:ext cx="2242601" cy="923330"/>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LIBRO I</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 name="CasellaDiTesto 12"/>
          <p:cNvSpPr txBox="1"/>
          <p:nvPr/>
        </p:nvSpPr>
        <p:spPr>
          <a:xfrm>
            <a:off x="4139952" y="980728"/>
            <a:ext cx="5076056" cy="5663089"/>
          </a:xfrm>
          <a:prstGeom prst="rect">
            <a:avLst/>
          </a:prstGeom>
          <a:noFill/>
        </p:spPr>
        <p:txBody>
          <a:bodyPr wrap="square" rtlCol="0">
            <a:spAutoFit/>
          </a:bodyPr>
          <a:lstStyle/>
          <a:p>
            <a:r>
              <a:rPr lang="it-IT" sz="1200" dirty="0"/>
              <a:t>Il poeta si propone di narrare le imprese di Enea, l'eroe scampato all'accidio di Troia, il quale, per volere del Fato, sbarcherà dopo molti travagli sulle coste del Lazio, per fondarvi una nuova città, </a:t>
            </a:r>
            <a:r>
              <a:rPr lang="it-IT" sz="1200" dirty="0" err="1"/>
              <a:t>Lavinio,da</a:t>
            </a:r>
            <a:r>
              <a:rPr lang="it-IT" sz="1200" dirty="0"/>
              <a:t> cui trarrà origine Roma. Invoca Calliope, la musa della poesia epica, affinché gli renda noti i motivi per cui la regina degli dei, Giunone, perseguitò con implacabile odio un uomo tanto pio. Ed ecco la storia. Dopo la distruzione di Troia, Enea prepara una flotta di venti navi e fugge dalla città distrutta dalle fiamme. Trascorrono sette anni di viaggio, un viaggio avventuroso e difficile, prima che i profughi giungano in vista dell'Italia, la terra che il Fato assegna loro come nuova patria. </a:t>
            </a:r>
            <a:br>
              <a:rPr lang="it-IT" sz="1200" dirty="0"/>
            </a:br>
            <a:r>
              <a:rPr lang="it-IT" sz="1200" dirty="0"/>
              <a:t>E' questa l'antica </a:t>
            </a:r>
            <a:r>
              <a:rPr lang="it-IT" sz="1200" dirty="0" err="1"/>
              <a:t>Ausònia</a:t>
            </a:r>
            <a:r>
              <a:rPr lang="it-IT" sz="1200" dirty="0"/>
              <a:t>, donde era venuto </a:t>
            </a:r>
            <a:r>
              <a:rPr lang="it-IT" sz="1200" dirty="0" err="1"/>
              <a:t>Dàrdano</a:t>
            </a:r>
            <a:r>
              <a:rPr lang="it-IT" sz="1200" dirty="0"/>
              <a:t>, il capostipite dei Troiani. Qui l'eroe dovrà trapiantare i Penati di Troia e dare origine ad una nuova stirpe che fonderà un nuovo regno. </a:t>
            </a:r>
            <a:r>
              <a:rPr lang="it-IT" sz="1200" dirty="0" smtClean="0"/>
              <a:t>Ma Giunone</a:t>
            </a:r>
            <a:r>
              <a:rPr lang="it-IT" sz="1200" dirty="0"/>
              <a:t> protegge Cartagine, città fenicia dell'Africa, e sa che la gente romana, vittoriosa e superba, un giorno la distruggerà. Di qui l'odio per Enea, progenitore di questa gente, che s'aggiunge all'antico rancore per il giudizio di Paride; di qui il proposito d'impedire ad Enea di pervenire alla meta sospirata del suo viaggio. Si reca da Eolo, re dei venti, e lo persuade a scatenare una furiosa tempesta che travolge alcune navi e disperde le altre. Fortunatamente interviene Nettuno che ristabilisce la calma, consentendo ad Enea di sbarcare, con le sette navi superstiti, sulle coste della Libia. Intanto, nell'alto dei cieli, Venere si accosta a </a:t>
            </a:r>
            <a:r>
              <a:rPr lang="it-IT" sz="1200" dirty="0" smtClean="0"/>
              <a:t>Giove</a:t>
            </a:r>
            <a:r>
              <a:rPr lang="it-IT" sz="1200" dirty="0"/>
              <a:t> </a:t>
            </a:r>
            <a:r>
              <a:rPr lang="it-IT" sz="1200" dirty="0" smtClean="0"/>
              <a:t>e</a:t>
            </a:r>
            <a:r>
              <a:rPr lang="it-IT" sz="1200" dirty="0"/>
              <a:t>, piangendo, gli chiede perché mai Enea, suo figlio, sia tanto perseguitato dalla sventura e non riesca a raggiungere la patria promessa. Giove la tranquillizza dicendole che il destino di Enea non è cambiato: da lui discenderà la stirpe Giulia, dominatrice del mondo, e nel Lazio sorgeranno Roma e l'Impero. Poi Venere, travestita da cacciatrice, si presenta al figlio per assicurarlo sugli abitanti del luogo e per esortarlo a recarsi nella vicina Cartagine, dove gli verrà offerta una regale ospitalità. E gli parla della regina </a:t>
            </a:r>
            <a:r>
              <a:rPr lang="it-IT" sz="1200" dirty="0" err="1"/>
              <a:t>Didone</a:t>
            </a:r>
            <a:r>
              <a:rPr lang="it-IT" sz="1200" dirty="0"/>
              <a:t> che, costretta a fuggire dalla città fenicia di Tiro, sua patria, in seguito all'uccisione del marito </a:t>
            </a:r>
            <a:r>
              <a:rPr lang="it-IT" sz="1200" dirty="0" err="1"/>
              <a:t>Sichèo</a:t>
            </a:r>
            <a:r>
              <a:rPr lang="it-IT" sz="1200" dirty="0"/>
              <a:t> da parte del fratello di Pigmalione, aveva fondato la città di Cartagine, in Libia, di cui era protettrice Giunone.</a:t>
            </a:r>
          </a:p>
        </p:txBody>
      </p:sp>
    </p:spTree>
    <p:extLst>
      <p:ext uri="{BB962C8B-B14F-4D97-AF65-F5344CB8AC3E}">
        <p14:creationId xmlns:p14="http://schemas.microsoft.com/office/powerpoint/2010/main" xmlns="" val="33906755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67944" y="836712"/>
            <a:ext cx="5076056" cy="6021288"/>
          </a:xfrm>
        </p:spPr>
        <p:txBody>
          <a:bodyPr>
            <a:normAutofit fontScale="25000" lnSpcReduction="20000"/>
          </a:bodyPr>
          <a:lstStyle/>
          <a:p>
            <a:pPr marL="0" indent="0">
              <a:buNone/>
            </a:pPr>
            <a:r>
              <a:rPr lang="it-IT" sz="4300" dirty="0" smtClean="0"/>
              <a:t> </a:t>
            </a:r>
            <a:r>
              <a:rPr lang="it-IT" sz="4300" dirty="0"/>
              <a:t>Fra il silenzio generale l’eroe, con la tristezza nel cuore, inizia il racconto della caduta di Troia. Dopo dieci anni di assedio i Greci, visto inutile l’uso della forza per prendere la città, decidono di ricorrere all’inganno. Ammaestrati da Minerva, costruiscono un enorme cavallo di legno, nel cui ventre racchiudono i più forti guerrieri. Poi fingono di partire e si nascondono con la flotta dietro all’isola di </a:t>
            </a:r>
            <a:r>
              <a:rPr lang="it-IT" sz="4300" dirty="0" err="1"/>
              <a:t>Tenedo</a:t>
            </a:r>
            <a:r>
              <a:rPr lang="it-IT" sz="4300" dirty="0"/>
              <a:t>, lasciando il cavallo sulla spiaggia per dono votivo a </a:t>
            </a:r>
            <a:r>
              <a:rPr lang="it-IT" sz="4300" dirty="0" err="1"/>
              <a:t>Pallàde</a:t>
            </a:r>
            <a:r>
              <a:rPr lang="it-IT" sz="4300" dirty="0"/>
              <a:t>. </a:t>
            </a:r>
            <a:br>
              <a:rPr lang="it-IT" sz="4300" dirty="0"/>
            </a:br>
            <a:r>
              <a:rPr lang="it-IT" sz="4300" dirty="0"/>
              <a:t>I Troiani escono dalla città per festeggiare l’inattesa liberazione, ma anche per ammirare la strana mole del cavallo. Subito </a:t>
            </a:r>
            <a:r>
              <a:rPr lang="it-IT" sz="4300" dirty="0" err="1"/>
              <a:t>Timète</a:t>
            </a:r>
            <a:r>
              <a:rPr lang="it-IT" sz="4300" dirty="0"/>
              <a:t> propone di trasportarlo dentro le mura, mentre Capo consiglia di gettarlo in mare oppure dargli fuoco. Quand’ecco Laocoonte, sacerdote </a:t>
            </a:r>
            <a:r>
              <a:rPr lang="it-IT" sz="4300" dirty="0" smtClean="0"/>
              <a:t>di Apollo</a:t>
            </a:r>
            <a:r>
              <a:rPr lang="it-IT" sz="4300" dirty="0"/>
              <a:t>, scendere dall’alta rocca gridando che quel cavallo non era un dono, ma bensì un’insidia dei Greci, per cui bisognava distruggerlo. E, ciò dicendo, vibra l’asta contro la pancia del cavallo, provocando un sinistro rimbombo. Intanto sopraggiunge una folla di </a:t>
            </a:r>
            <a:r>
              <a:rPr lang="it-IT" sz="4300" dirty="0" err="1"/>
              <a:t>pastori:trascinano</a:t>
            </a:r>
            <a:r>
              <a:rPr lang="it-IT" sz="4300" dirty="0"/>
              <a:t> un prigioniero che afferma di chiamarsi </a:t>
            </a:r>
            <a:r>
              <a:rPr lang="it-IT" sz="4300" dirty="0" err="1"/>
              <a:t>Sinone</a:t>
            </a:r>
            <a:r>
              <a:rPr lang="it-IT" sz="4300" dirty="0"/>
              <a:t>, di essere un greco sfuggito ai suoi compatrioti, da lui odiati perché volevano immolarlo agli dei, per ottenere in cambio un felice ritorno in patria. Convinto e impietosito dalle sue menzogne, Priamo gli fa grazia della vita, ma gli chiede precise notizie sul cavallo. E </a:t>
            </a:r>
            <a:r>
              <a:rPr lang="it-IT" sz="4300" dirty="0" err="1"/>
              <a:t>Sinone</a:t>
            </a:r>
            <a:r>
              <a:rPr lang="it-IT" sz="4300" dirty="0"/>
              <a:t> risponde: il cavallo fu costruito per placare l’ira di Minerva offesa dal ratto del Palladio, e di proporzioni gigantesche perché non venisse introdotto in città, nel qual caso ai Troiani sarebbe toccato l’impero del mondo. Quasi a conferma delle parole ingannatrici di </a:t>
            </a:r>
            <a:r>
              <a:rPr lang="it-IT" sz="4300" dirty="0" err="1"/>
              <a:t>Sinone</a:t>
            </a:r>
            <a:r>
              <a:rPr lang="it-IT" sz="4300" dirty="0"/>
              <a:t>, si verifica un terrificante prodigio voluto da </a:t>
            </a:r>
            <a:r>
              <a:rPr lang="it-IT" sz="4300" dirty="0" err="1"/>
              <a:t>Pallade</a:t>
            </a:r>
            <a:r>
              <a:rPr lang="it-IT" sz="4300" dirty="0"/>
              <a:t>: due spaventosi serpenti, usciti dal mare, s’avventano sui due figli del sacerdote e li divorano; poi avvinghiano il padre accorso in loro aiuto e lo soffocano. Compiuta la strage, i due mostri si dirigono al tempio di </a:t>
            </a:r>
            <a:r>
              <a:rPr lang="it-IT" sz="4300" dirty="0" err="1"/>
              <a:t>Pallade</a:t>
            </a:r>
            <a:r>
              <a:rPr lang="it-IT" sz="4300" dirty="0"/>
              <a:t> e si raggomitolano tranquilli ai piedi della statua. A tale vista i Troiani non esitano più: fanno una breccia nelle mura e trascinano sulla rocca il cavallo. Ma, durante la notte, </a:t>
            </a:r>
            <a:r>
              <a:rPr lang="it-IT" sz="4300" dirty="0" err="1"/>
              <a:t>Sinone</a:t>
            </a:r>
            <a:r>
              <a:rPr lang="it-IT" sz="4300" dirty="0"/>
              <a:t> fa uscire i guerrieri dal cavallo, e costoro, uccise le guardie, spalancano le porte della città. Allora tutto l’esercito greco, ritornato con la flotta da </a:t>
            </a:r>
            <a:r>
              <a:rPr lang="it-IT" sz="4300" dirty="0" err="1"/>
              <a:t>Tenedo</a:t>
            </a:r>
            <a:r>
              <a:rPr lang="it-IT" sz="4300" dirty="0"/>
              <a:t>, irrompe nelle vie e nelle piazze di Troia immersa nel sonno, saccheggiando, incendiando, trucidando barbaramente gli abitanti. Ad Enea appare in sogno l’ombra dolente di Ettore, che lo esorta a fuggire con i sacri Penati per trapiantarli nella sede voluta dal Fato. Destatosi di soprassalto, l’eroe sale sul tetto e, rendendosi conto della terribile realtà, prende le armi e si getta nella mischia. Ma rimane sopraffatto e, solo con due compagni superstiti, giunge alla reggia. Qui Pirro, penetrato con i suoi nel palazzo, insegue Polite, figlio di Priamo, uccidendolo sotto gli occhi del padre. Poi afferra il vecchio re, che ha tentato inutilmente di colpirlo, e lo sgozza nel sangue del figlio, ai piedi dell’altare. A tale vista Enea si ricorda dei suoi e, esortato a ciò anche dalla madre Venere, corre senza indugio a casa per condurli in salvo. Quindi, deciso a seguire l’ammonimento di Ettore, prende sulle spalle il padre Anchise, al quale affida i Penati, e col piccolo Ascanio per mano e seguito dalla moglie, fugge dalla città in fiamme. Ad un certo punto della fuga s’accorge, però, che nel trambusto ha smarrito Creusa. Tornato indietro a cercarla, gli appare l’ombra di lei che gli annuncia d’essere stata assunta fra gli dei. E’ l’alba. Enea torna dai suoi e, rimesso il padre sulle spalle, prende la via dei monti.</a:t>
            </a:r>
            <a:r>
              <a:rPr lang="it-IT" dirty="0"/>
              <a:t/>
            </a:r>
            <a:br>
              <a:rPr lang="it-IT" dirty="0"/>
            </a:br>
            <a:endParaRPr lang="it-IT" dirty="0"/>
          </a:p>
        </p:txBody>
      </p:sp>
      <p:sp>
        <p:nvSpPr>
          <p:cNvPr id="4" name="Rettangolo 3"/>
          <p:cNvSpPr/>
          <p:nvPr/>
        </p:nvSpPr>
        <p:spPr>
          <a:xfrm>
            <a:off x="3115643" y="0"/>
            <a:ext cx="2426946" cy="923330"/>
          </a:xfrm>
          <a:prstGeom prst="rect">
            <a:avLst/>
          </a:prstGeom>
          <a:noFill/>
        </p:spPr>
        <p:txBody>
          <a:bodyPr wrap="none" lIns="91440" tIns="45720" rIns="91440" bIns="45720">
            <a:spAutoFit/>
          </a:bodyPr>
          <a:lstStyle/>
          <a:p>
            <a:pPr algn="ctr"/>
            <a:r>
              <a:rPr lang="it-IT"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LIBRO II</a:t>
            </a:r>
            <a:endPar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36712"/>
            <a:ext cx="4139952" cy="60256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448076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882</Words>
  <Application>Microsoft Office PowerPoint</Application>
  <PresentationFormat>Presentazione su schermo (4:3)</PresentationFormat>
  <Paragraphs>81</Paragraphs>
  <Slides>11</Slides>
  <Notes>0</Notes>
  <HiddenSlides>0</HiddenSlides>
  <MMClips>1</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L.S. Touschek</dc:creator>
  <cp:lastModifiedBy>aula45</cp:lastModifiedBy>
  <cp:revision>27</cp:revision>
  <dcterms:created xsi:type="dcterms:W3CDTF">2015-03-04T08:34:21Z</dcterms:created>
  <dcterms:modified xsi:type="dcterms:W3CDTF">2015-03-25T09:51:08Z</dcterms:modified>
</cp:coreProperties>
</file>