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18" autoAdjust="0"/>
  </p:normalViewPr>
  <p:slideViewPr>
    <p:cSldViewPr>
      <p:cViewPr varScale="1">
        <p:scale>
          <a:sx n="79" d="100"/>
          <a:sy n="79" d="100"/>
        </p:scale>
        <p:origin x="-5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CC3759F-6B40-4F1D-8ACC-658C661D1238}" type="datetimeFigureOut">
              <a:rPr lang="it-IT"/>
              <a:pPr>
                <a:defRPr/>
              </a:pPr>
              <a:t>13/03/2015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DD37F0-97B7-4F9A-8E36-54969F41AF3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bwMode="auto">
          <a:noFill/>
          <a:ln>
            <a:solidFill>
              <a:srgbClr val="000000"/>
            </a:solidFill>
            <a:miter lim="800000"/>
            <a:headEnd/>
            <a:tailEnd/>
          </a:ln>
        </p:spPr>
      </p:sp>
      <p:sp>
        <p:nvSpPr>
          <p:cNvPr id="1536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Altamura </a:t>
            </a:r>
            <a:r>
              <a:rPr lang="it-IT" dirty="0" err="1" smtClean="0"/>
              <a:t>Brunelli</a:t>
            </a:r>
            <a:r>
              <a:rPr lang="it-IT" dirty="0" smtClean="0"/>
              <a:t> Cimino </a:t>
            </a:r>
            <a:r>
              <a:rPr lang="it-IT" dirty="0" err="1" smtClean="0"/>
              <a:t>Minetola</a:t>
            </a:r>
            <a:endParaRPr lang="it-IT" dirty="0" smtClean="0"/>
          </a:p>
        </p:txBody>
      </p:sp>
      <p:sp>
        <p:nvSpPr>
          <p:cNvPr id="1536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0E7255-7579-48FA-BBAE-222859F617B8}" type="slidenum">
              <a:rPr lang="it-IT">
                <a:cs typeface="Arial" charset="0"/>
              </a:rPr>
              <a:pPr fontAlgn="base">
                <a:spcBef>
                  <a:spcPct val="0"/>
                </a:spcBef>
                <a:spcAft>
                  <a:spcPct val="0"/>
                </a:spcAft>
                <a:defRPr/>
              </a:pPr>
              <a:t>1</a:t>
            </a:fld>
            <a:endParaRPr lang="it-IT">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p:cNvSpPr>
            <a:spLocks noGrp="1" noRot="1" noChangeAspect="1"/>
          </p:cNvSpPr>
          <p:nvPr>
            <p:ph type="sldImg"/>
          </p:nvPr>
        </p:nvSpPr>
        <p:spPr bwMode="auto">
          <a:noFill/>
          <a:ln>
            <a:solidFill>
              <a:srgbClr val="000000"/>
            </a:solidFill>
            <a:miter lim="800000"/>
            <a:headEnd/>
            <a:tailEnd/>
          </a:ln>
        </p:spPr>
      </p:sp>
      <p:sp>
        <p:nvSpPr>
          <p:cNvPr id="1741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CD0975-6A95-43F3-A2A7-877C4FE80AE5}" type="slidenum">
              <a:rPr lang="it-IT">
                <a:cs typeface="Arial" charset="0"/>
              </a:rPr>
              <a:pPr fontAlgn="base">
                <a:spcBef>
                  <a:spcPct val="0"/>
                </a:spcBef>
                <a:spcAft>
                  <a:spcPct val="0"/>
                </a:spcAft>
                <a:defRPr/>
              </a:pPr>
              <a:t>2</a:t>
            </a:fld>
            <a:endParaRPr lang="it-IT">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9AC9FEDE-56DD-4A6B-B485-7B89538640CC}" type="datetimeFigureOut">
              <a:rPr lang="it-IT"/>
              <a:pPr>
                <a:defRPr/>
              </a:pPr>
              <a:t>13/03/2015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FE80371-4955-4B05-A5AA-D0CBEC0ADA42}"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3C1B291-522B-4E43-BADE-426BADD27E6F}" type="datetimeFigureOut">
              <a:rPr lang="it-IT"/>
              <a:pPr>
                <a:defRPr/>
              </a:pPr>
              <a:t>13/03/2015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B9CB1DC-2AA6-4298-8410-EDF359B9779C}"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6A5EE2F-202A-41A6-A43D-9236E48BC5B1}" type="datetimeFigureOut">
              <a:rPr lang="it-IT"/>
              <a:pPr>
                <a:defRPr/>
              </a:pPr>
              <a:t>13/03/2015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BD67426-08F6-451B-B43A-857582F0B1B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1EB2E0D-B545-4294-B06B-16A7B8352C06}" type="datetimeFigureOut">
              <a:rPr lang="it-IT"/>
              <a:pPr>
                <a:defRPr/>
              </a:pPr>
              <a:t>13/03/2015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A4EC118-F423-46E3-A75B-DEABACD9F29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CFB41516-5555-4817-B5ED-FDAEE7931914}" type="datetimeFigureOut">
              <a:rPr lang="it-IT"/>
              <a:pPr>
                <a:defRPr/>
              </a:pPr>
              <a:t>13/03/2015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D3BE96F-55EF-4B61-AA5E-70880B89CD1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6BE89B1-354C-48AA-B615-19A2E4F76820}" type="datetimeFigureOut">
              <a:rPr lang="it-IT"/>
              <a:pPr>
                <a:defRPr/>
              </a:pPr>
              <a:t>13/03/2015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ED234C7-1F7B-418B-9831-A74F260D3BB4}"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FEB86D50-9209-4DD3-8A8F-43F85EC1F2E0}" type="datetimeFigureOut">
              <a:rPr lang="it-IT"/>
              <a:pPr>
                <a:defRPr/>
              </a:pPr>
              <a:t>13/03/2015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D6D61416-8752-4398-83EF-57C5997A64D2}"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42B7D0F5-EBDF-41CA-8A93-4AB66F0FDC69}" type="datetimeFigureOut">
              <a:rPr lang="it-IT"/>
              <a:pPr>
                <a:defRPr/>
              </a:pPr>
              <a:t>13/03/2015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5E9224B6-80FF-42C1-99FB-BA303B8DF85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286707A3-40AB-4183-92A8-AEF7A7B01C75}" type="datetimeFigureOut">
              <a:rPr lang="it-IT"/>
              <a:pPr>
                <a:defRPr/>
              </a:pPr>
              <a:t>13/03/2015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C164554-F805-412F-8805-1652F54004A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8110CC8-DF07-4553-AEE0-EE0267370D2A}" type="datetimeFigureOut">
              <a:rPr lang="it-IT"/>
              <a:pPr>
                <a:defRPr/>
              </a:pPr>
              <a:t>13/03/2015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26D5CBD-3A46-4542-9638-466B80E2520C}"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6F067D8-A9B0-4A68-821C-6773A3355580}" type="datetimeFigureOut">
              <a:rPr lang="it-IT"/>
              <a:pPr>
                <a:defRPr/>
              </a:pPr>
              <a:t>13/03/2015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476EF2C-6CDC-4510-A030-D180EE60260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D9643A-F52B-4C2A-9A52-84D7DF5ABB4E}" type="datetimeFigureOut">
              <a:rPr lang="it-IT"/>
              <a:pPr>
                <a:defRPr/>
              </a:pPr>
              <a:t>13/03/2015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E63DA7A-0893-4C9F-98B1-284544CA8E01}"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4213" y="333375"/>
            <a:ext cx="7843837" cy="1470025"/>
          </a:xfrm>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it-IT" dirty="0" smtClean="0">
                <a:solidFill>
                  <a:srgbClr val="C00000"/>
                </a:solidFill>
              </a:rPr>
              <a:t>L’Eneide</a:t>
            </a:r>
            <a:endParaRPr lang="it-IT" dirty="0">
              <a:solidFill>
                <a:srgbClr val="C00000"/>
              </a:solidFill>
            </a:endParaRPr>
          </a:p>
        </p:txBody>
      </p:sp>
      <p:pic>
        <p:nvPicPr>
          <p:cNvPr id="14338" name="Picture 4" descr="http://ilcrepuscolo.altervista.org/php5/images/thumb/b/b8/Enea.jpg/250px-Enea.jpg"/>
          <p:cNvPicPr>
            <a:picLocks noChangeAspect="1" noChangeArrowheads="1"/>
          </p:cNvPicPr>
          <p:nvPr/>
        </p:nvPicPr>
        <p:blipFill>
          <a:blip r:embed="rId3" cstate="print"/>
          <a:srcRect/>
          <a:stretch>
            <a:fillRect/>
          </a:stretch>
        </p:blipFill>
        <p:spPr bwMode="auto">
          <a:xfrm>
            <a:off x="5076825" y="2276475"/>
            <a:ext cx="2855913" cy="3455988"/>
          </a:xfrm>
          <a:prstGeom prst="rect">
            <a:avLst/>
          </a:prstGeom>
          <a:noFill/>
          <a:ln w="9525">
            <a:noFill/>
            <a:miter lim="800000"/>
            <a:headEnd/>
            <a:tailEnd/>
          </a:ln>
        </p:spPr>
      </p:pic>
      <p:pic>
        <p:nvPicPr>
          <p:cNvPr id="14339" name="Picture 6" descr="http://arjelle.altervista.org/Tesine/Lucia/Vergil.jpg"/>
          <p:cNvPicPr>
            <a:picLocks noChangeAspect="1" noChangeArrowheads="1"/>
          </p:cNvPicPr>
          <p:nvPr/>
        </p:nvPicPr>
        <p:blipFill>
          <a:blip r:embed="rId4" cstate="print"/>
          <a:srcRect/>
          <a:stretch>
            <a:fillRect/>
          </a:stretch>
        </p:blipFill>
        <p:spPr bwMode="auto">
          <a:xfrm>
            <a:off x="1403350" y="2276475"/>
            <a:ext cx="2592388" cy="3476625"/>
          </a:xfrm>
          <a:prstGeom prst="rect">
            <a:avLst/>
          </a:prstGeom>
          <a:noFill/>
          <a:ln w="9525">
            <a:noFill/>
            <a:miter lim="800000"/>
            <a:headEnd/>
            <a:tailEnd/>
          </a:ln>
        </p:spPr>
      </p:pic>
      <p:sp>
        <p:nvSpPr>
          <p:cNvPr id="14340" name="CasellaDiTesto 6"/>
          <p:cNvSpPr txBox="1">
            <a:spLocks noChangeArrowheads="1"/>
          </p:cNvSpPr>
          <p:nvPr/>
        </p:nvSpPr>
        <p:spPr bwMode="auto">
          <a:xfrm>
            <a:off x="1908175" y="5949950"/>
            <a:ext cx="2087563" cy="368300"/>
          </a:xfrm>
          <a:prstGeom prst="rect">
            <a:avLst/>
          </a:prstGeom>
          <a:noFill/>
          <a:ln w="9525">
            <a:noFill/>
            <a:miter lim="800000"/>
            <a:headEnd/>
            <a:tailEnd/>
          </a:ln>
        </p:spPr>
        <p:txBody>
          <a:bodyPr>
            <a:spAutoFit/>
          </a:bodyPr>
          <a:lstStyle/>
          <a:p>
            <a:r>
              <a:rPr lang="it-IT">
                <a:latin typeface="Calibri" pitchFamily="34" charset="0"/>
              </a:rPr>
              <a:t>    Virgilio</a:t>
            </a:r>
          </a:p>
        </p:txBody>
      </p:sp>
      <p:sp>
        <p:nvSpPr>
          <p:cNvPr id="14341" name="CasellaDiTesto 7"/>
          <p:cNvSpPr txBox="1">
            <a:spLocks noChangeArrowheads="1"/>
          </p:cNvSpPr>
          <p:nvPr/>
        </p:nvSpPr>
        <p:spPr bwMode="auto">
          <a:xfrm>
            <a:off x="6084888" y="5949950"/>
            <a:ext cx="2159000" cy="368300"/>
          </a:xfrm>
          <a:prstGeom prst="rect">
            <a:avLst/>
          </a:prstGeom>
          <a:noFill/>
          <a:ln w="9525">
            <a:noFill/>
            <a:miter lim="800000"/>
            <a:headEnd/>
            <a:tailEnd/>
          </a:ln>
        </p:spPr>
        <p:txBody>
          <a:bodyPr>
            <a:spAutoFit/>
          </a:bodyPr>
          <a:lstStyle/>
          <a:p>
            <a:r>
              <a:rPr lang="it-IT">
                <a:latin typeface="Calibri" pitchFamily="34" charset="0"/>
              </a:rPr>
              <a:t>Enea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asellaDiTesto 4"/>
          <p:cNvSpPr txBox="1">
            <a:spLocks noChangeArrowheads="1"/>
          </p:cNvSpPr>
          <p:nvPr/>
        </p:nvSpPr>
        <p:spPr bwMode="auto">
          <a:xfrm>
            <a:off x="3563938" y="260350"/>
            <a:ext cx="5329237" cy="6186488"/>
          </a:xfrm>
          <a:prstGeom prst="rect">
            <a:avLst/>
          </a:prstGeom>
          <a:noFill/>
          <a:ln w="9525">
            <a:noFill/>
            <a:miter lim="800000"/>
            <a:headEnd/>
            <a:tailEnd/>
          </a:ln>
        </p:spPr>
        <p:txBody>
          <a:bodyPr>
            <a:spAutoFit/>
          </a:bodyPr>
          <a:lstStyle/>
          <a:p>
            <a:pPr algn="just"/>
            <a:r>
              <a:rPr lang="it-IT" dirty="0">
                <a:latin typeface="Calibri" pitchFamily="34" charset="0"/>
              </a:rPr>
              <a:t>L’Eneide, in 12 libri in versi  esametri, racconta le peregrinazioni di Enea per giungere in Italia, luogo destinato a divenire un impero universale per volere divino. Enea è figlio di Venere e del troiano </a:t>
            </a:r>
            <a:r>
              <a:rPr lang="it-IT" dirty="0" err="1">
                <a:latin typeface="Calibri" pitchFamily="34" charset="0"/>
              </a:rPr>
              <a:t>Anchise</a:t>
            </a:r>
            <a:r>
              <a:rPr lang="it-IT" dirty="0">
                <a:latin typeface="Calibri" pitchFamily="34" charset="0"/>
              </a:rPr>
              <a:t>  e tramite il figlio </a:t>
            </a:r>
            <a:r>
              <a:rPr lang="it-IT" dirty="0" err="1">
                <a:latin typeface="Calibri" pitchFamily="34" charset="0"/>
              </a:rPr>
              <a:t>Ascanio</a:t>
            </a:r>
            <a:r>
              <a:rPr lang="it-IT" dirty="0">
                <a:latin typeface="Calibri" pitchFamily="34" charset="0"/>
              </a:rPr>
              <a:t> è il capostipite della gens </a:t>
            </a:r>
            <a:r>
              <a:rPr lang="it-IT" dirty="0" err="1">
                <a:latin typeface="Calibri" pitchFamily="34" charset="0"/>
              </a:rPr>
              <a:t>Iulia</a:t>
            </a:r>
            <a:r>
              <a:rPr lang="it-IT" dirty="0">
                <a:latin typeface="Calibri" pitchFamily="34" charset="0"/>
              </a:rPr>
              <a:t>, quindi antenato di Ottaviano Augusto. </a:t>
            </a:r>
          </a:p>
          <a:p>
            <a:pPr algn="just"/>
            <a:r>
              <a:rPr lang="it-IT" dirty="0">
                <a:latin typeface="Calibri" pitchFamily="34" charset="0"/>
              </a:rPr>
              <a:t>Virgilio infatti  vede nel riassetto statale portato avanti da Augusto un disegno del Fato  e con questo poema epico vuole rivelare le origini di questo progetto divino.</a:t>
            </a:r>
            <a:br>
              <a:rPr lang="it-IT" dirty="0">
                <a:latin typeface="Calibri" pitchFamily="34" charset="0"/>
              </a:rPr>
            </a:br>
            <a:r>
              <a:rPr lang="it-IT" dirty="0">
                <a:latin typeface="Calibri" pitchFamily="34" charset="0"/>
              </a:rPr>
              <a:t>La leggenda di Enea è anteriore a Virgilio  poiché i Romani vantavano di discendere dai Troiani  e si credevano vendicatori nei confronti dei Greci. </a:t>
            </a:r>
          </a:p>
          <a:p>
            <a:pPr algn="just"/>
            <a:r>
              <a:rPr lang="it-IT" dirty="0">
                <a:latin typeface="Calibri" pitchFamily="34" charset="0"/>
              </a:rPr>
              <a:t>Virgilio però conferisce a questo mito una coerenza poetica e sembianze reali con riferimenti agli avvenimenti futuri della storia di Roma.</a:t>
            </a:r>
            <a:br>
              <a:rPr lang="it-IT" dirty="0">
                <a:latin typeface="Calibri" pitchFamily="34" charset="0"/>
              </a:rPr>
            </a:br>
            <a:r>
              <a:rPr lang="it-IT" dirty="0">
                <a:latin typeface="Calibri" pitchFamily="34" charset="0"/>
              </a:rPr>
              <a:t>In Virgilio è molto presente la fede nella missione provvidenziale di Roma: lo scopo dei lutti, delle distruzioni e delle guerre è la fondazione di Roma. Enea rappresenta il sacrificio del singolo per la realizzazione di un progetto universale. Ogni elemento dell’Eneide è proiettato verso il futuro e avviene in funzione della fondazione del grande impero romano.</a:t>
            </a:r>
          </a:p>
        </p:txBody>
      </p:sp>
      <p:sp>
        <p:nvSpPr>
          <p:cNvPr id="16386" name="CasellaDiTesto 6"/>
          <p:cNvSpPr txBox="1">
            <a:spLocks noChangeArrowheads="1"/>
          </p:cNvSpPr>
          <p:nvPr/>
        </p:nvSpPr>
        <p:spPr bwMode="auto">
          <a:xfrm>
            <a:off x="395288" y="476250"/>
            <a:ext cx="2881312" cy="708025"/>
          </a:xfrm>
          <a:prstGeom prst="rect">
            <a:avLst/>
          </a:prstGeom>
          <a:noFill/>
          <a:ln w="9525">
            <a:noFill/>
            <a:miter lim="800000"/>
            <a:headEnd/>
            <a:tailEnd/>
          </a:ln>
        </p:spPr>
        <p:txBody>
          <a:bodyPr>
            <a:spAutoFit/>
          </a:bodyPr>
          <a:lstStyle/>
          <a:p>
            <a:r>
              <a:rPr lang="it-IT" sz="4000" b="1">
                <a:solidFill>
                  <a:srgbClr val="0070C0"/>
                </a:solidFill>
                <a:latin typeface="Calibri" pitchFamily="34" charset="0"/>
              </a:rPr>
              <a:t>L’antefatto</a:t>
            </a:r>
          </a:p>
        </p:txBody>
      </p:sp>
      <p:pic>
        <p:nvPicPr>
          <p:cNvPr id="16387" name="Picture 2" descr="http://www.taccuinistorici.it/preview_images/news/474_0.jpg"/>
          <p:cNvPicPr>
            <a:picLocks noChangeAspect="1" noChangeArrowheads="1"/>
          </p:cNvPicPr>
          <p:nvPr/>
        </p:nvPicPr>
        <p:blipFill>
          <a:blip r:embed="rId3" cstate="print"/>
          <a:srcRect/>
          <a:stretch>
            <a:fillRect/>
          </a:stretch>
        </p:blipFill>
        <p:spPr bwMode="auto">
          <a:xfrm>
            <a:off x="468313" y="1916113"/>
            <a:ext cx="2565400" cy="314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 y="0"/>
            <a:ext cx="9144000" cy="6858000"/>
          </a:xfrm>
        </p:spPr>
        <p:txBody>
          <a:bodyPr rtlCol="0">
            <a:normAutofit/>
          </a:bodyPr>
          <a:lstStyle/>
          <a:p>
            <a:pPr marL="0" indent="0" eaLnBrk="1" fontAlgn="auto" hangingPunct="1">
              <a:spcAft>
                <a:spcPts val="0"/>
              </a:spcAft>
              <a:buFont typeface="Arial" pitchFamily="34" charset="0"/>
              <a:buNone/>
              <a:tabLst>
                <a:tab pos="0" algn="l"/>
              </a:tabLst>
              <a:defRPr/>
            </a:pPr>
            <a:r>
              <a:rPr lang="it-IT" sz="4500" b="1" dirty="0"/>
              <a:t>I</a:t>
            </a:r>
            <a:r>
              <a:rPr lang="it-IT" sz="4500" b="1" dirty="0" smtClean="0"/>
              <a:t> libro</a:t>
            </a:r>
          </a:p>
          <a:p>
            <a:pPr marL="0" indent="0" algn="just" eaLnBrk="1" fontAlgn="auto" hangingPunct="1">
              <a:spcAft>
                <a:spcPts val="0"/>
              </a:spcAft>
              <a:buFont typeface="Arial" pitchFamily="34" charset="0"/>
              <a:buNone/>
              <a:tabLst>
                <a:tab pos="0" algn="l"/>
              </a:tabLst>
              <a:defRPr/>
            </a:pPr>
            <a:r>
              <a:rPr lang="it-IT" sz="1800" dirty="0" smtClean="0"/>
              <a:t>Dopo </a:t>
            </a:r>
            <a:r>
              <a:rPr lang="it-IT" sz="1800" dirty="0"/>
              <a:t>il Proemio, in cui introduce il soggetto del poema, Virgilio invoca la Musa affinché spieghi le cause dell’ira di Giunone, la quale ostacola Enea nella sua missione. Dopo sette anni dalla distruzione di Troia, l’eroe e i suoi compagni vagano ancora per mare. Non appena essi giungono </a:t>
            </a:r>
            <a:r>
              <a:rPr lang="it-IT" sz="1800" dirty="0" smtClean="0"/>
              <a:t>presso le </a:t>
            </a:r>
            <a:r>
              <a:rPr lang="it-IT" sz="1800" dirty="0"/>
              <a:t>coste della Sicilia, Giunone convince Eolo, re dei venti, a scatenare una tempesta terrificante. Aiutato da Nettuno, Enea si salva e con sette delle sue venti navi approda </a:t>
            </a:r>
            <a:r>
              <a:rPr lang="it-IT" sz="1800" dirty="0" smtClean="0"/>
              <a:t>selle </a:t>
            </a:r>
            <a:r>
              <a:rPr lang="it-IT" sz="1800" dirty="0"/>
              <a:t>coste della Libia. Intanto Venere, madre di Enea, preoccupata per le sorti del figlio, sale all’Olimpo presso Giove. Il re degli dei promette </a:t>
            </a:r>
            <a:r>
              <a:rPr lang="it-IT" sz="1800" dirty="0" smtClean="0"/>
              <a:t>le promette che </a:t>
            </a:r>
            <a:r>
              <a:rPr lang="it-IT" sz="1800" dirty="0"/>
              <a:t>l’eroe giungerà in Italia e darà vita ad una discendenza destinata a governare il mondo. Il giorno dopo, Venere appare al figlio nei panni di una </a:t>
            </a:r>
            <a:r>
              <a:rPr lang="it-IT" sz="1800" dirty="0" smtClean="0"/>
              <a:t>cacciatrice </a:t>
            </a:r>
            <a:r>
              <a:rPr lang="it-IT" sz="1800" dirty="0"/>
              <a:t>e gli rivela che le altre navi sono scampate alla tempesta. </a:t>
            </a:r>
            <a:r>
              <a:rPr lang="it-IT" sz="1800" dirty="0" smtClean="0"/>
              <a:t>Inoltre gli dice </a:t>
            </a:r>
            <a:r>
              <a:rPr lang="it-IT" sz="1800" dirty="0"/>
              <a:t>che si trova a </a:t>
            </a:r>
            <a:r>
              <a:rPr lang="it-IT" sz="1800" dirty="0" err="1"/>
              <a:t>Cartagine</a:t>
            </a:r>
            <a:r>
              <a:rPr lang="it-IT" sz="1800" dirty="0"/>
              <a:t> e lo esorta a chiedere ospitalità alla regina </a:t>
            </a:r>
            <a:r>
              <a:rPr lang="it-IT" sz="1800" dirty="0" err="1"/>
              <a:t>Didone</a:t>
            </a:r>
            <a:r>
              <a:rPr lang="it-IT" sz="1800" dirty="0"/>
              <a:t>. Enea allora, con l’amico </a:t>
            </a:r>
            <a:r>
              <a:rPr lang="it-IT" sz="1800" dirty="0" err="1"/>
              <a:t>Acate</a:t>
            </a:r>
            <a:r>
              <a:rPr lang="it-IT" sz="1800" dirty="0"/>
              <a:t>, va verso la città, della quale ammira i lavori di costruzione e il tempio di Giunone. Giunto alla reggia, incontra i compagni ai quali la regina ha offerto ospitalità; manda allora </a:t>
            </a:r>
            <a:r>
              <a:rPr lang="it-IT" sz="1800" dirty="0" err="1"/>
              <a:t>Acate</a:t>
            </a:r>
            <a:r>
              <a:rPr lang="it-IT" sz="1800" dirty="0"/>
              <a:t> alla </a:t>
            </a:r>
            <a:r>
              <a:rPr lang="it-IT" sz="1800" dirty="0" smtClean="0"/>
              <a:t>nave </a:t>
            </a:r>
            <a:r>
              <a:rPr lang="it-IT" sz="1800" dirty="0"/>
              <a:t>per prendere doni da offrire alla regina e portare al palazzo il figlio </a:t>
            </a:r>
            <a:r>
              <a:rPr lang="it-IT" sz="1800" dirty="0" err="1"/>
              <a:t>Ascanio</a:t>
            </a:r>
            <a:r>
              <a:rPr lang="it-IT" sz="1800" dirty="0"/>
              <a:t>. Venere sostituisce </a:t>
            </a:r>
            <a:r>
              <a:rPr lang="it-IT" sz="1800" dirty="0" err="1"/>
              <a:t>Ascanio</a:t>
            </a:r>
            <a:r>
              <a:rPr lang="it-IT" sz="1800" dirty="0"/>
              <a:t> con Cupido, in modo che </a:t>
            </a:r>
            <a:r>
              <a:rPr lang="it-IT" sz="1800" dirty="0" err="1"/>
              <a:t>Didone</a:t>
            </a:r>
            <a:r>
              <a:rPr lang="it-IT" sz="1800" dirty="0"/>
              <a:t> si innamori di Enea. </a:t>
            </a:r>
            <a:r>
              <a:rPr lang="it-IT" sz="1800" dirty="0" smtClean="0"/>
              <a:t>Alla </a:t>
            </a:r>
            <a:r>
              <a:rPr lang="it-IT" sz="1800" dirty="0"/>
              <a:t>fine di uno splendido banchetto, la regina, che sente crescere la passione verso Enea, prega l’eroe di raccontare le sue sventure e la distruzione di Troia.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ttangolo 3"/>
          <p:cNvSpPr>
            <a:spLocks noChangeArrowheads="1"/>
          </p:cNvSpPr>
          <p:nvPr/>
        </p:nvSpPr>
        <p:spPr bwMode="auto">
          <a:xfrm>
            <a:off x="0" y="0"/>
            <a:ext cx="9144000" cy="4955203"/>
          </a:xfrm>
          <a:prstGeom prst="rect">
            <a:avLst/>
          </a:prstGeom>
          <a:noFill/>
          <a:ln w="9525">
            <a:noFill/>
            <a:miter lim="800000"/>
            <a:headEnd/>
            <a:tailEnd/>
          </a:ln>
        </p:spPr>
        <p:txBody>
          <a:bodyPr wrap="square">
            <a:spAutoFit/>
          </a:bodyPr>
          <a:lstStyle/>
          <a:p>
            <a:r>
              <a:rPr lang="it-IT" sz="2800" b="1" dirty="0">
                <a:latin typeface="Calibri" pitchFamily="34" charset="0"/>
              </a:rPr>
              <a:t>II libro</a:t>
            </a:r>
            <a:r>
              <a:rPr lang="it-IT" dirty="0">
                <a:latin typeface="Calibri" pitchFamily="34" charset="0"/>
              </a:rPr>
              <a:t/>
            </a:r>
            <a:br>
              <a:rPr lang="it-IT" dirty="0">
                <a:latin typeface="Calibri" pitchFamily="34" charset="0"/>
              </a:rPr>
            </a:br>
            <a:r>
              <a:rPr lang="it-IT" dirty="0">
                <a:latin typeface="Calibri" pitchFamily="34" charset="0"/>
              </a:rPr>
              <a:t>Enea narra la caduta di Troia. </a:t>
            </a:r>
          </a:p>
          <a:p>
            <a:pPr algn="just"/>
            <a:r>
              <a:rPr lang="it-IT" dirty="0">
                <a:latin typeface="Calibri" pitchFamily="34" charset="0"/>
              </a:rPr>
              <a:t>Dopo dieci anni d’assedio, gli Achei lasciano sulla spiaggia un gigantesco cavallo di legno, al cui interno sono nascosti uomini armati, e fanno finta di abbandonare Troia. Il mattino seguente i Troiani festeggiano attorno al cavallo, ma </a:t>
            </a:r>
            <a:r>
              <a:rPr lang="it-IT" dirty="0" err="1">
                <a:latin typeface="Calibri" pitchFamily="34" charset="0"/>
              </a:rPr>
              <a:t>Laocoonte</a:t>
            </a:r>
            <a:r>
              <a:rPr lang="it-IT" dirty="0">
                <a:latin typeface="Calibri" pitchFamily="34" charset="0"/>
              </a:rPr>
              <a:t>, sacerdote di Apollo, ordina la distruzione del simulacro, sostenendo che è sicuramente un inganno. Il sacerdote non viene creduto. I Troiani vengono persuasi dal falso prigioniero greco </a:t>
            </a:r>
            <a:r>
              <a:rPr lang="it-IT" dirty="0" err="1">
                <a:latin typeface="Calibri" pitchFamily="34" charset="0"/>
              </a:rPr>
              <a:t>Sinone</a:t>
            </a:r>
            <a:r>
              <a:rPr lang="it-IT" dirty="0">
                <a:latin typeface="Calibri" pitchFamily="34" charset="0"/>
              </a:rPr>
              <a:t> e dall’uccisione, da parte di due serpenti marini, di </a:t>
            </a:r>
            <a:r>
              <a:rPr lang="it-IT" dirty="0" err="1">
                <a:latin typeface="Calibri" pitchFamily="34" charset="0"/>
              </a:rPr>
              <a:t>Laocoonte</a:t>
            </a:r>
            <a:r>
              <a:rPr lang="it-IT" dirty="0">
                <a:latin typeface="Calibri" pitchFamily="34" charset="0"/>
              </a:rPr>
              <a:t> e dei suoi figli, e portano il cavallo in città. Durante la notte </a:t>
            </a:r>
            <a:r>
              <a:rPr lang="it-IT" dirty="0" err="1">
                <a:latin typeface="Calibri" pitchFamily="34" charset="0"/>
              </a:rPr>
              <a:t>Sinone</a:t>
            </a:r>
            <a:r>
              <a:rPr lang="it-IT" dirty="0">
                <a:latin typeface="Calibri" pitchFamily="34" charset="0"/>
              </a:rPr>
              <a:t> fa uscire i guerrieri dal cavallo e inizia la strage. Enea intanto vede in sogno l’ombra di Ettore, che lo invita ad abbandonare la città. L’eroe si sveglia e, prese le armi, insieme ad altri guerrieri combatte l’ultima battaglia. Assiste alla morte di </a:t>
            </a:r>
            <a:r>
              <a:rPr lang="it-IT" dirty="0" err="1">
                <a:latin typeface="Calibri" pitchFamily="34" charset="0"/>
              </a:rPr>
              <a:t>Priamo</a:t>
            </a:r>
            <a:r>
              <a:rPr lang="it-IT" dirty="0">
                <a:latin typeface="Calibri" pitchFamily="34" charset="0"/>
              </a:rPr>
              <a:t>, ucciso dal figlio di Achille. Appare Venere, che rivela all’eroe che gli dei sono scesi in campo contro Troia, dunque la città sarà distrutta; invita allora il figlio a seguire il proprio destino, e a mettere in salvo il padre </a:t>
            </a:r>
            <a:r>
              <a:rPr lang="it-IT" dirty="0" err="1">
                <a:latin typeface="Calibri" pitchFamily="34" charset="0"/>
              </a:rPr>
              <a:t>Anchise</a:t>
            </a:r>
            <a:r>
              <a:rPr lang="it-IT" dirty="0">
                <a:latin typeface="Calibri" pitchFamily="34" charset="0"/>
              </a:rPr>
              <a:t>, il figlio </a:t>
            </a:r>
            <a:r>
              <a:rPr lang="it-IT" dirty="0" err="1">
                <a:latin typeface="Calibri" pitchFamily="34" charset="0"/>
              </a:rPr>
              <a:t>Ascanio</a:t>
            </a:r>
            <a:r>
              <a:rPr lang="it-IT" dirty="0">
                <a:latin typeface="Calibri" pitchFamily="34" charset="0"/>
              </a:rPr>
              <a:t> e i Penati. Enea riesce a portare in salvo </a:t>
            </a:r>
            <a:r>
              <a:rPr lang="it-IT" dirty="0" err="1">
                <a:latin typeface="Calibri" pitchFamily="34" charset="0"/>
              </a:rPr>
              <a:t>Anchise</a:t>
            </a:r>
            <a:r>
              <a:rPr lang="it-IT" dirty="0">
                <a:latin typeface="Calibri" pitchFamily="34" charset="0"/>
              </a:rPr>
              <a:t> ed </a:t>
            </a:r>
            <a:r>
              <a:rPr lang="it-IT" dirty="0" err="1">
                <a:latin typeface="Calibri" pitchFamily="34" charset="0"/>
              </a:rPr>
              <a:t>Ascanio</a:t>
            </a:r>
            <a:r>
              <a:rPr lang="it-IT" dirty="0">
                <a:latin typeface="Calibri" pitchFamily="34" charset="0"/>
              </a:rPr>
              <a:t>, ma non la moglie </a:t>
            </a:r>
            <a:r>
              <a:rPr lang="it-IT" dirty="0" err="1">
                <a:latin typeface="Calibri" pitchFamily="34" charset="0"/>
              </a:rPr>
              <a:t>Creusa</a:t>
            </a:r>
            <a:r>
              <a:rPr lang="it-IT" dirty="0">
                <a:latin typeface="Calibri" pitchFamily="34" charset="0"/>
              </a:rPr>
              <a:t>, la quale scompare durante la fuga. Enea torna indietro per cercarla, ma appare l’ombra della donna che lo convince a rassegnarsi al dolore e ad accettare il volere degli dei: deve intraprendere un lungo viaggio per fondare una nuova patria in Italia.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ttangolo 3"/>
          <p:cNvSpPr>
            <a:spLocks noChangeArrowheads="1"/>
          </p:cNvSpPr>
          <p:nvPr/>
        </p:nvSpPr>
        <p:spPr bwMode="auto">
          <a:xfrm>
            <a:off x="0" y="-36195"/>
            <a:ext cx="9144000" cy="6617196"/>
          </a:xfrm>
          <a:prstGeom prst="rect">
            <a:avLst/>
          </a:prstGeom>
          <a:noFill/>
          <a:ln w="9525">
            <a:noFill/>
            <a:miter lim="800000"/>
            <a:headEnd/>
            <a:tailEnd/>
          </a:ln>
        </p:spPr>
        <p:txBody>
          <a:bodyPr wrap="square">
            <a:spAutoFit/>
          </a:bodyPr>
          <a:lstStyle/>
          <a:p>
            <a:r>
              <a:rPr lang="it-IT" sz="2800" b="1" dirty="0">
                <a:latin typeface="Calibri" pitchFamily="34" charset="0"/>
              </a:rPr>
              <a:t>III libro</a:t>
            </a:r>
          </a:p>
          <a:p>
            <a:pPr algn="just"/>
            <a:r>
              <a:rPr lang="it-IT" dirty="0">
                <a:latin typeface="Calibri" pitchFamily="34" charset="0"/>
              </a:rPr>
              <a:t/>
            </a:r>
            <a:br>
              <a:rPr lang="it-IT" dirty="0">
                <a:latin typeface="Calibri" pitchFamily="34" charset="0"/>
              </a:rPr>
            </a:br>
            <a:r>
              <a:rPr lang="it-IT" dirty="0">
                <a:latin typeface="Calibri" pitchFamily="34" charset="0"/>
              </a:rPr>
              <a:t>La prima tappa del viaggio di Enea è la Tracia, dove appare un terribile prodigio: i rami di mirto, che l’eroe strappa per ricoprire di fronde l’altare degli dèi, sanguinano. Questi sono i rami gemmati dalle frecce che hanno trafitto </a:t>
            </a:r>
            <a:r>
              <a:rPr lang="it-IT" dirty="0" err="1">
                <a:latin typeface="Calibri" pitchFamily="34" charset="0"/>
              </a:rPr>
              <a:t>Polidoro</a:t>
            </a:r>
            <a:r>
              <a:rPr lang="it-IT" dirty="0">
                <a:latin typeface="Calibri" pitchFamily="34" charset="0"/>
              </a:rPr>
              <a:t>, il giovane figlio di </a:t>
            </a:r>
            <a:r>
              <a:rPr lang="it-IT" dirty="0" err="1">
                <a:latin typeface="Calibri" pitchFamily="34" charset="0"/>
              </a:rPr>
              <a:t>Priamo</a:t>
            </a:r>
            <a:r>
              <a:rPr lang="it-IT" dirty="0">
                <a:latin typeface="Calibri" pitchFamily="34" charset="0"/>
              </a:rPr>
              <a:t> ucciso e depredato dal suo infido ospite, il re </a:t>
            </a:r>
            <a:r>
              <a:rPr lang="it-IT" dirty="0" err="1">
                <a:latin typeface="Calibri" pitchFamily="34" charset="0"/>
              </a:rPr>
              <a:t>Polimestore</a:t>
            </a:r>
            <a:r>
              <a:rPr lang="it-IT" dirty="0">
                <a:latin typeface="Calibri" pitchFamily="34" charset="0"/>
              </a:rPr>
              <a:t>. I Troiani lasciano allora la Tracia e si recano a Delo, dove consultano l’oracolo di Apollo. L’oracolo indica loro di cercare “l’antica madre”. Essi allora si recano a Creta, la terra natia del loro progenitore Teucro. Giunti nell’isola, iniziano a costruire la nuova città, ma un cattivo presagio (una pestilenza) e gli dei Penati apparsi in sogno ad Enea rivelano che non è Creta l’antica madre, ma l’Italia, la terra d’origine del loro capostipite </a:t>
            </a:r>
            <a:r>
              <a:rPr lang="it-IT" dirty="0" err="1">
                <a:latin typeface="Calibri" pitchFamily="34" charset="0"/>
              </a:rPr>
              <a:t>Dardano</a:t>
            </a:r>
            <a:r>
              <a:rPr lang="it-IT" dirty="0">
                <a:latin typeface="Calibri" pitchFamily="34" charset="0"/>
              </a:rPr>
              <a:t>. Ripreso il viaggio, i Troiani sono sospinti da una tempesta nelle isole </a:t>
            </a:r>
            <a:r>
              <a:rPr lang="it-IT" dirty="0" err="1">
                <a:latin typeface="Calibri" pitchFamily="34" charset="0"/>
              </a:rPr>
              <a:t>Strofadi</a:t>
            </a:r>
            <a:r>
              <a:rPr lang="it-IT" dirty="0">
                <a:latin typeface="Calibri" pitchFamily="34" charset="0"/>
              </a:rPr>
              <a:t>, dove vengono attaccati dalle Arpie, una delle quali, </a:t>
            </a:r>
            <a:r>
              <a:rPr lang="it-IT" dirty="0" err="1">
                <a:latin typeface="Calibri" pitchFamily="34" charset="0"/>
              </a:rPr>
              <a:t>Celeno</a:t>
            </a:r>
            <a:r>
              <a:rPr lang="it-IT" dirty="0">
                <a:latin typeface="Calibri" pitchFamily="34" charset="0"/>
              </a:rPr>
              <a:t>, profetizza loro un difficile futuro e una terribile fame. Dalle </a:t>
            </a:r>
            <a:r>
              <a:rPr lang="it-IT" dirty="0" err="1">
                <a:latin typeface="Calibri" pitchFamily="34" charset="0"/>
              </a:rPr>
              <a:t>Strofadi</a:t>
            </a:r>
            <a:r>
              <a:rPr lang="it-IT" dirty="0">
                <a:latin typeface="Calibri" pitchFamily="34" charset="0"/>
              </a:rPr>
              <a:t> gli esuli giungono ad </a:t>
            </a:r>
            <a:r>
              <a:rPr lang="it-IT" dirty="0" err="1">
                <a:latin typeface="Calibri" pitchFamily="34" charset="0"/>
              </a:rPr>
              <a:t>Azio</a:t>
            </a:r>
            <a:r>
              <a:rPr lang="it-IT" dirty="0">
                <a:latin typeface="Calibri" pitchFamily="34" charset="0"/>
              </a:rPr>
              <a:t> e poi nell’Epiro, dove incontrano </a:t>
            </a:r>
            <a:r>
              <a:rPr lang="it-IT" dirty="0" err="1">
                <a:latin typeface="Calibri" pitchFamily="34" charset="0"/>
              </a:rPr>
              <a:t>Eleno</a:t>
            </a:r>
            <a:r>
              <a:rPr lang="it-IT" dirty="0">
                <a:latin typeface="Calibri" pitchFamily="34" charset="0"/>
              </a:rPr>
              <a:t>, figlio di </a:t>
            </a:r>
            <a:r>
              <a:rPr lang="it-IT" dirty="0" err="1">
                <a:latin typeface="Calibri" pitchFamily="34" charset="0"/>
              </a:rPr>
              <a:t>Priamo</a:t>
            </a:r>
            <a:r>
              <a:rPr lang="it-IT" dirty="0">
                <a:latin typeface="Calibri" pitchFamily="34" charset="0"/>
              </a:rPr>
              <a:t>, e </a:t>
            </a:r>
            <a:r>
              <a:rPr lang="it-IT" dirty="0" err="1">
                <a:latin typeface="Calibri" pitchFamily="34" charset="0"/>
              </a:rPr>
              <a:t>Andromaca</a:t>
            </a:r>
            <a:r>
              <a:rPr lang="it-IT" dirty="0">
                <a:latin typeface="Calibri" pitchFamily="34" charset="0"/>
              </a:rPr>
              <a:t>, ora sua sposa. </a:t>
            </a:r>
            <a:r>
              <a:rPr lang="it-IT" dirty="0" err="1">
                <a:latin typeface="Calibri" pitchFamily="34" charset="0"/>
              </a:rPr>
              <a:t>Eleno</a:t>
            </a:r>
            <a:r>
              <a:rPr lang="it-IT" dirty="0">
                <a:latin typeface="Calibri" pitchFamily="34" charset="0"/>
              </a:rPr>
              <a:t> spiega ad Enea come arrivare in Italia evitando i Greci del sud Italia e Scilla e </a:t>
            </a:r>
            <a:r>
              <a:rPr lang="it-IT" dirty="0" err="1">
                <a:latin typeface="Calibri" pitchFamily="34" charset="0"/>
              </a:rPr>
              <a:t>Cariddi</a:t>
            </a:r>
            <a:r>
              <a:rPr lang="it-IT" dirty="0">
                <a:latin typeface="Calibri" pitchFamily="34" charset="0"/>
              </a:rPr>
              <a:t>. Gli predice inoltre che capirà di essere giunto a destinazione quando alla foce di un fiume vedrà una scrofa bianca con trenta porcellini. Enea riprende il viaggio e giunge in vista dell’Italia. Dopo una sosta in Calabria e lo sbarco nella terra dei ciclopi dove accoglie con sé il vecchio </a:t>
            </a:r>
            <a:r>
              <a:rPr lang="it-IT" dirty="0" err="1">
                <a:latin typeface="Calibri" pitchFamily="34" charset="0"/>
              </a:rPr>
              <a:t>Achemenide</a:t>
            </a:r>
            <a:r>
              <a:rPr lang="it-IT" dirty="0">
                <a:latin typeface="Calibri" pitchFamily="34" charset="0"/>
              </a:rPr>
              <a:t>, abbandonato da </a:t>
            </a:r>
            <a:r>
              <a:rPr lang="it-IT" dirty="0" err="1">
                <a:latin typeface="Calibri" pitchFamily="34" charset="0"/>
              </a:rPr>
              <a:t>Odisseo</a:t>
            </a:r>
            <a:r>
              <a:rPr lang="it-IT" dirty="0">
                <a:latin typeface="Calibri" pitchFamily="34" charset="0"/>
              </a:rPr>
              <a:t>, si dirige verso </a:t>
            </a:r>
            <a:r>
              <a:rPr lang="it-IT" dirty="0" err="1">
                <a:latin typeface="Calibri" pitchFamily="34" charset="0"/>
              </a:rPr>
              <a:t>Drepano</a:t>
            </a:r>
            <a:r>
              <a:rPr lang="it-IT" dirty="0">
                <a:latin typeface="Calibri" pitchFamily="34" charset="0"/>
              </a:rPr>
              <a:t>, in Sicilia, terra del troiano </a:t>
            </a:r>
            <a:r>
              <a:rPr lang="it-IT" dirty="0" err="1">
                <a:latin typeface="Calibri" pitchFamily="34" charset="0"/>
              </a:rPr>
              <a:t>Aceste</a:t>
            </a:r>
            <a:r>
              <a:rPr lang="it-IT" dirty="0">
                <a:latin typeface="Calibri" pitchFamily="34" charset="0"/>
              </a:rPr>
              <a:t>. Qui muore </a:t>
            </a:r>
            <a:r>
              <a:rPr lang="it-IT" dirty="0" err="1">
                <a:latin typeface="Calibri" pitchFamily="34" charset="0"/>
              </a:rPr>
              <a:t>Anchise</a:t>
            </a:r>
            <a:r>
              <a:rPr lang="it-IT" dirty="0">
                <a:latin typeface="Calibri" pitchFamily="34" charset="0"/>
              </a:rPr>
              <a:t>. </a:t>
            </a:r>
          </a:p>
          <a:p>
            <a:pPr algn="just"/>
            <a:r>
              <a:rPr lang="it-IT" dirty="0">
                <a:latin typeface="Calibri" pitchFamily="34" charset="0"/>
              </a:rPr>
              <a:t>Con il racconto della tempesta e del naufragio termina la rievocazione dell’eroe.</a:t>
            </a:r>
            <a:br>
              <a:rPr lang="it-IT" dirty="0">
                <a:latin typeface="Calibri" pitchFamily="34" charset="0"/>
              </a:rPr>
            </a:br>
            <a:endParaRPr lang="it-IT" dirty="0">
              <a:latin typeface="Calibri" pitchFamily="34" charset="0"/>
            </a:endParaRPr>
          </a:p>
          <a:p>
            <a:r>
              <a:rPr lang="it-IT" dirty="0">
                <a:latin typeface="Calibri" pitchFamily="34" charset="0"/>
              </a:rPr>
              <a:t/>
            </a:r>
            <a:br>
              <a:rPr lang="it-IT" dirty="0">
                <a:latin typeface="Calibri" pitchFamily="34" charset="0"/>
              </a:rPr>
            </a:br>
            <a:endParaRPr lang="it-IT"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 y="-36195"/>
            <a:ext cx="9144000" cy="6617196"/>
          </a:xfrm>
          <a:prstGeom prst="rect">
            <a:avLst/>
          </a:prstGeom>
        </p:spPr>
        <p:txBody>
          <a:bodyPr wrap="square">
            <a:spAutoFit/>
          </a:bodyPr>
          <a:lstStyle/>
          <a:p>
            <a:pPr marL="176213" fontAlgn="auto">
              <a:spcBef>
                <a:spcPts val="0"/>
              </a:spcBef>
              <a:spcAft>
                <a:spcPts val="0"/>
              </a:spcAft>
              <a:defRPr/>
            </a:pPr>
            <a:r>
              <a:rPr lang="it-IT" sz="2800" b="1" dirty="0">
                <a:latin typeface="+mn-lt"/>
                <a:cs typeface="+mn-cs"/>
              </a:rPr>
              <a:t>IV libro</a:t>
            </a:r>
          </a:p>
          <a:p>
            <a:pPr marL="176213" algn="just" fontAlgn="auto">
              <a:spcBef>
                <a:spcPts val="0"/>
              </a:spcBef>
              <a:spcAft>
                <a:spcPts val="0"/>
              </a:spcAft>
              <a:tabLst>
                <a:tab pos="8156575" algn="l"/>
              </a:tabLst>
              <a:defRPr/>
            </a:pPr>
            <a:r>
              <a:rPr lang="it-IT" dirty="0">
                <a:latin typeface="+mn-lt"/>
                <a:cs typeface="+mn-cs"/>
              </a:rPr>
              <a:t/>
            </a:r>
            <a:br>
              <a:rPr lang="it-IT" dirty="0">
                <a:latin typeface="+mn-lt"/>
                <a:cs typeface="+mn-cs"/>
              </a:rPr>
            </a:br>
            <a:r>
              <a:rPr lang="it-IT" dirty="0" err="1">
                <a:latin typeface="+mn-lt"/>
                <a:cs typeface="+mn-cs"/>
              </a:rPr>
              <a:t>Didone</a:t>
            </a:r>
            <a:r>
              <a:rPr lang="it-IT" dirty="0">
                <a:latin typeface="+mn-lt"/>
                <a:cs typeface="+mn-cs"/>
              </a:rPr>
              <a:t> trascorre una notte insonne, combattuta tra la passione per Enea e la fedeltà verso il defunto marito </a:t>
            </a:r>
            <a:r>
              <a:rPr lang="it-IT" dirty="0" err="1">
                <a:latin typeface="+mn-lt"/>
                <a:cs typeface="+mn-cs"/>
              </a:rPr>
              <a:t>Sicheo</a:t>
            </a:r>
            <a:r>
              <a:rPr lang="it-IT" dirty="0">
                <a:latin typeface="+mn-lt"/>
                <a:cs typeface="+mn-cs"/>
              </a:rPr>
              <a:t>. </a:t>
            </a:r>
          </a:p>
          <a:p>
            <a:pPr marL="176213" algn="just" fontAlgn="auto">
              <a:spcBef>
                <a:spcPts val="0"/>
              </a:spcBef>
              <a:spcAft>
                <a:spcPts val="0"/>
              </a:spcAft>
              <a:tabLst>
                <a:tab pos="8156575" algn="l"/>
              </a:tabLst>
              <a:defRPr/>
            </a:pPr>
            <a:r>
              <a:rPr lang="it-IT" dirty="0">
                <a:latin typeface="+mn-lt"/>
                <a:cs typeface="+mn-cs"/>
              </a:rPr>
              <a:t>Il mattino seguente confida tutto alla sorella Anna, che la incoraggia nei sentimenti verso Enea, il quale potrebbe essere un valido aiuto nel governo e nella difesa di </a:t>
            </a:r>
            <a:r>
              <a:rPr lang="it-IT" dirty="0" err="1">
                <a:latin typeface="+mn-lt"/>
                <a:cs typeface="+mn-cs"/>
              </a:rPr>
              <a:t>Cartagine</a:t>
            </a:r>
            <a:r>
              <a:rPr lang="it-IT" dirty="0">
                <a:latin typeface="+mn-lt"/>
                <a:cs typeface="+mn-cs"/>
              </a:rPr>
              <a:t>. Da questo momento la regina lascia che la passione per l’eroe la pervada completamente.</a:t>
            </a:r>
            <a:br>
              <a:rPr lang="it-IT" dirty="0">
                <a:latin typeface="+mn-lt"/>
                <a:cs typeface="+mn-cs"/>
              </a:rPr>
            </a:br>
            <a:r>
              <a:rPr lang="it-IT" dirty="0">
                <a:latin typeface="+mn-lt"/>
                <a:cs typeface="+mn-cs"/>
              </a:rPr>
              <a:t>Intanto Giunone e Venere, spinte da motivazioni diverse, si accordano per favorire le nozze. Durante una battuta di caccia Giunone scatena un furioso temporale, e </a:t>
            </a:r>
            <a:r>
              <a:rPr lang="it-IT" dirty="0" err="1">
                <a:latin typeface="+mn-lt"/>
                <a:cs typeface="+mn-cs"/>
              </a:rPr>
              <a:t>Didone</a:t>
            </a:r>
            <a:r>
              <a:rPr lang="it-IT" dirty="0">
                <a:latin typeface="+mn-lt"/>
                <a:cs typeface="+mn-cs"/>
              </a:rPr>
              <a:t> ed Enea sono costretti a rifugiarsi in una grotta, dove celebrano le loro nozze. La notizia viene diffusa dalla Fama. </a:t>
            </a:r>
            <a:r>
              <a:rPr lang="it-IT" dirty="0" err="1">
                <a:latin typeface="+mn-lt"/>
                <a:cs typeface="+mn-cs"/>
              </a:rPr>
              <a:t>Larba</a:t>
            </a:r>
            <a:r>
              <a:rPr lang="it-IT" dirty="0">
                <a:latin typeface="+mn-lt"/>
                <a:cs typeface="+mn-cs"/>
              </a:rPr>
              <a:t>, figlio di Giove, essendo stato respinto da </a:t>
            </a:r>
            <a:r>
              <a:rPr lang="it-IT" dirty="0" err="1">
                <a:latin typeface="+mn-lt"/>
                <a:cs typeface="+mn-cs"/>
              </a:rPr>
              <a:t>Didone</a:t>
            </a:r>
            <a:r>
              <a:rPr lang="it-IT" dirty="0">
                <a:latin typeface="+mn-lt"/>
                <a:cs typeface="+mn-cs"/>
              </a:rPr>
              <a:t>, si lamenta col padre. Giove manda allora Mercurio a </a:t>
            </a:r>
            <a:r>
              <a:rPr lang="it-IT" dirty="0" err="1">
                <a:latin typeface="+mn-lt"/>
                <a:cs typeface="+mn-cs"/>
              </a:rPr>
              <a:t>Cartagine</a:t>
            </a:r>
            <a:r>
              <a:rPr lang="it-IT" dirty="0">
                <a:latin typeface="+mn-lt"/>
                <a:cs typeface="+mn-cs"/>
              </a:rPr>
              <a:t>, per invitare Enea a partire. </a:t>
            </a:r>
          </a:p>
          <a:p>
            <a:pPr marL="176213" fontAlgn="auto">
              <a:spcBef>
                <a:spcPts val="0"/>
              </a:spcBef>
              <a:spcAft>
                <a:spcPts val="0"/>
              </a:spcAft>
              <a:tabLst>
                <a:tab pos="8156575" algn="l"/>
              </a:tabLst>
              <a:defRPr/>
            </a:pPr>
            <a:r>
              <a:rPr lang="it-IT" dirty="0">
                <a:latin typeface="+mn-lt"/>
                <a:cs typeface="+mn-cs"/>
              </a:rPr>
              <a:t>L’eroe si piega alla volontà divina.</a:t>
            </a:r>
          </a:p>
          <a:p>
            <a:pPr marL="176213" algn="just" fontAlgn="auto">
              <a:spcBef>
                <a:spcPts val="0"/>
              </a:spcBef>
              <a:spcAft>
                <a:spcPts val="0"/>
              </a:spcAft>
              <a:tabLst>
                <a:tab pos="8156575" algn="l"/>
              </a:tabLst>
              <a:defRPr/>
            </a:pPr>
            <a:r>
              <a:rPr lang="it-IT" dirty="0">
                <a:latin typeface="+mn-lt"/>
                <a:cs typeface="+mn-cs"/>
              </a:rPr>
              <a:t/>
            </a:r>
            <a:br>
              <a:rPr lang="it-IT" dirty="0">
                <a:latin typeface="+mn-lt"/>
                <a:cs typeface="+mn-cs"/>
              </a:rPr>
            </a:br>
            <a:r>
              <a:rPr lang="it-IT" dirty="0">
                <a:latin typeface="+mn-lt"/>
                <a:cs typeface="+mn-cs"/>
              </a:rPr>
              <a:t>L’ultimo colloquio tra i due è drammatico: alle motivazioni di Enea, </a:t>
            </a:r>
            <a:r>
              <a:rPr lang="it-IT" dirty="0" err="1">
                <a:latin typeface="+mn-lt"/>
                <a:cs typeface="+mn-cs"/>
              </a:rPr>
              <a:t>Didone</a:t>
            </a:r>
            <a:r>
              <a:rPr lang="it-IT" dirty="0">
                <a:latin typeface="+mn-lt"/>
                <a:cs typeface="+mn-cs"/>
              </a:rPr>
              <a:t> risponde con disperazione e velate minacce. Mentre i Troiani si preparano a partire, </a:t>
            </a:r>
            <a:r>
              <a:rPr lang="it-IT" dirty="0" err="1">
                <a:latin typeface="+mn-lt"/>
                <a:cs typeface="+mn-cs"/>
              </a:rPr>
              <a:t>Didone</a:t>
            </a:r>
            <a:r>
              <a:rPr lang="it-IT" dirty="0">
                <a:latin typeface="+mn-lt"/>
                <a:cs typeface="+mn-cs"/>
              </a:rPr>
              <a:t> cova dentro di sé un immenso dolore. Si finge rasserenata, e chiede alla sorella Anna di aiutarla a preparare una pira per bruciare le vesti, le armi di Enea e il letto nuziale. Questo sortilegio può scioglierla dalla passione per Enea. </a:t>
            </a:r>
          </a:p>
          <a:p>
            <a:pPr marL="176213" algn="just" fontAlgn="auto">
              <a:spcBef>
                <a:spcPts val="0"/>
              </a:spcBef>
              <a:spcAft>
                <a:spcPts val="0"/>
              </a:spcAft>
              <a:tabLst>
                <a:tab pos="8156575" algn="l"/>
              </a:tabLst>
              <a:defRPr/>
            </a:pPr>
            <a:r>
              <a:rPr lang="it-IT" dirty="0">
                <a:latin typeface="+mn-lt"/>
                <a:cs typeface="+mn-cs"/>
              </a:rPr>
              <a:t>In realtà, la regina medita il suicidio, e quando le navi troiane salpano, </a:t>
            </a:r>
            <a:r>
              <a:rPr lang="it-IT" dirty="0" err="1">
                <a:latin typeface="+mn-lt"/>
                <a:cs typeface="+mn-cs"/>
              </a:rPr>
              <a:t>Didone</a:t>
            </a:r>
            <a:r>
              <a:rPr lang="it-IT" dirty="0">
                <a:latin typeface="+mn-lt"/>
                <a:cs typeface="+mn-cs"/>
              </a:rPr>
              <a:t> sale sulla pira, lancia maledizioni contro Enea e i suoi discendenti, e si conficca nel petto la spada dell’eroe.</a:t>
            </a:r>
          </a:p>
          <a:p>
            <a:pPr fontAlgn="auto">
              <a:spcBef>
                <a:spcPts val="0"/>
              </a:spcBef>
              <a:spcAft>
                <a:spcPts val="0"/>
              </a:spcAft>
              <a:defRPr/>
            </a:pPr>
            <a:r>
              <a:rPr lang="it-IT" dirty="0">
                <a:latin typeface="+mn-lt"/>
                <a:cs typeface="+mn-cs"/>
              </a:rPr>
              <a:t/>
            </a:r>
            <a:br>
              <a:rPr lang="it-IT" dirty="0">
                <a:latin typeface="+mn-lt"/>
                <a:cs typeface="+mn-cs"/>
              </a:rPr>
            </a:br>
            <a:endParaRPr lang="it-IT" dirty="0">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312</Words>
  <Application>Microsoft Office PowerPoint</Application>
  <PresentationFormat>Presentazione su schermo (4:3)</PresentationFormat>
  <Paragraphs>25</Paragraphs>
  <Slides>6</Slides>
  <Notes>2</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L’Eneide</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L’Eneide</dc:title>
  <dc:creator>L.S. Touschek</dc:creator>
  <cp:lastModifiedBy>aula45</cp:lastModifiedBy>
  <cp:revision>24</cp:revision>
  <dcterms:created xsi:type="dcterms:W3CDTF">2015-03-04T08:42:21Z</dcterms:created>
  <dcterms:modified xsi:type="dcterms:W3CDTF">2015-03-13T11:53:14Z</dcterms:modified>
</cp:coreProperties>
</file>